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61" r:id="rId2"/>
    <p:sldId id="272" r:id="rId3"/>
    <p:sldId id="271" r:id="rId4"/>
    <p:sldId id="267" r:id="rId5"/>
    <p:sldId id="277" r:id="rId6"/>
    <p:sldId id="289" r:id="rId7"/>
    <p:sldId id="273" r:id="rId8"/>
    <p:sldId id="286" r:id="rId9"/>
    <p:sldId id="288" r:id="rId10"/>
    <p:sldId id="266" r:id="rId11"/>
    <p:sldId id="268" r:id="rId12"/>
    <p:sldId id="274" r:id="rId13"/>
    <p:sldId id="279" r:id="rId14"/>
    <p:sldId id="269" r:id="rId15"/>
    <p:sldId id="278" r:id="rId16"/>
    <p:sldId id="275" r:id="rId17"/>
    <p:sldId id="284" r:id="rId18"/>
    <p:sldId id="276" r:id="rId19"/>
    <p:sldId id="280" r:id="rId20"/>
    <p:sldId id="281" r:id="rId21"/>
    <p:sldId id="283" r:id="rId22"/>
    <p:sldId id="285" r:id="rId23"/>
    <p:sldId id="287" r:id="rId2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86144" autoAdjust="0"/>
  </p:normalViewPr>
  <p:slideViewPr>
    <p:cSldViewPr snapToGrid="0" snapToObjects="1">
      <p:cViewPr varScale="1">
        <p:scale>
          <a:sx n="71" d="100"/>
          <a:sy n="71" d="100"/>
        </p:scale>
        <p:origin x="2222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281EC-2841-445A-8438-776EDC1B1D89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F8B1E-FC21-45BE-B644-611065635DF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4035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We talk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problems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we have network in which the </a:t>
            </a:r>
            <a:r>
              <a:rPr lang="it-IT" dirty="0" err="1"/>
              <a:t>nodes</a:t>
            </a:r>
            <a:r>
              <a:rPr lang="it-IT" dirty="0"/>
              <a:t> have </a:t>
            </a:r>
            <a:r>
              <a:rPr lang="it-IT" dirty="0" err="1"/>
              <a:t>unknown</a:t>
            </a:r>
            <a:r>
              <a:rPr lang="it-IT" dirty="0"/>
              <a:t> </a:t>
            </a:r>
            <a:r>
              <a:rPr lang="it-IT" dirty="0" err="1"/>
              <a:t>states</a:t>
            </a:r>
            <a:r>
              <a:rPr lang="it-IT" dirty="0"/>
              <a:t> and a </a:t>
            </a:r>
            <a:r>
              <a:rPr lang="it-IT" dirty="0" err="1"/>
              <a:t>certain</a:t>
            </a:r>
            <a:r>
              <a:rPr lang="it-IT" dirty="0"/>
              <a:t> </a:t>
            </a:r>
            <a:r>
              <a:rPr lang="it-IT" dirty="0" err="1"/>
              <a:t>measurement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some </a:t>
            </a:r>
            <a:r>
              <a:rPr lang="it-IT" dirty="0" err="1"/>
              <a:t>pair</a:t>
            </a:r>
            <a:r>
              <a:rPr lang="it-IT" dirty="0"/>
              <a:t> of </a:t>
            </a:r>
            <a:r>
              <a:rPr lang="it-IT" dirty="0" err="1"/>
              <a:t>nodes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known</a:t>
            </a:r>
            <a:r>
              <a:rPr lang="it-IT" dirty="0"/>
              <a:t>. The goal of the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find</a:t>
            </a:r>
            <a:r>
              <a:rPr lang="it-IT" dirty="0"/>
              <a:t> the </a:t>
            </a:r>
            <a:r>
              <a:rPr lang="it-IT" dirty="0" err="1"/>
              <a:t>unknown</a:t>
            </a:r>
            <a:r>
              <a:rPr lang="it-IT" dirty="0"/>
              <a:t> </a:t>
            </a:r>
            <a:r>
              <a:rPr lang="it-IT" dirty="0" err="1"/>
              <a:t>states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52128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However</a:t>
            </a:r>
            <a:r>
              <a:rPr lang="it-IT" dirty="0"/>
              <a:t>, we can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extend</a:t>
            </a:r>
            <a:r>
              <a:rPr lang="it-IT" dirty="0"/>
              <a:t>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by working with </a:t>
            </a:r>
            <a:r>
              <a:rPr lang="it-IT" dirty="0" err="1"/>
              <a:t>complex</a:t>
            </a:r>
            <a:r>
              <a:rPr lang="it-IT" dirty="0"/>
              <a:t> </a:t>
            </a:r>
            <a:r>
              <a:rPr lang="it-IT" dirty="0" err="1"/>
              <a:t>numbers</a:t>
            </a:r>
            <a:r>
              <a:rPr lang="it-IT" dirty="0"/>
              <a:t>. In </a:t>
            </a:r>
            <a:r>
              <a:rPr lang="it-IT" dirty="0" err="1"/>
              <a:t>this</a:t>
            </a:r>
            <a:r>
              <a:rPr lang="it-IT" dirty="0"/>
              <a:t> case the </a:t>
            </a:r>
            <a:r>
              <a:rPr lang="it-IT" dirty="0" err="1"/>
              <a:t>solution</a:t>
            </a:r>
            <a:r>
              <a:rPr lang="it-IT" dirty="0"/>
              <a:t> that we </a:t>
            </a:r>
            <a:r>
              <a:rPr lang="it-IT" dirty="0" err="1"/>
              <a:t>found</a:t>
            </a:r>
            <a:r>
              <a:rPr lang="it-IT" dirty="0"/>
              <a:t> to the </a:t>
            </a:r>
            <a:r>
              <a:rPr lang="it-IT" dirty="0" err="1"/>
              <a:t>eigenvector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complex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, </a:t>
            </a:r>
            <a:r>
              <a:rPr lang="it-IT" dirty="0" err="1"/>
              <a:t>whose</a:t>
            </a:r>
            <a:r>
              <a:rPr lang="it-IT" dirty="0"/>
              <a:t> </a:t>
            </a:r>
            <a:r>
              <a:rPr lang="it-IT" dirty="0" err="1"/>
              <a:t>imaginary</a:t>
            </a:r>
            <a:r>
              <a:rPr lang="it-IT" dirty="0"/>
              <a:t> part must be </a:t>
            </a:r>
            <a:r>
              <a:rPr lang="it-IT" dirty="0" err="1"/>
              <a:t>removed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obtaining</a:t>
            </a:r>
            <a:r>
              <a:rPr lang="it-IT" dirty="0"/>
              <a:t> the </a:t>
            </a:r>
            <a:r>
              <a:rPr lang="it-IT" dirty="0" err="1"/>
              <a:t>true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. Two ways of </a:t>
            </a:r>
            <a:r>
              <a:rPr lang="it-IT" dirty="0" err="1"/>
              <a:t>removing</a:t>
            </a:r>
            <a:r>
              <a:rPr lang="it-IT" dirty="0"/>
              <a:t> the </a:t>
            </a:r>
            <a:r>
              <a:rPr lang="it-IT" dirty="0" err="1"/>
              <a:t>complex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are </a:t>
            </a:r>
            <a:r>
              <a:rPr lang="it-IT" dirty="0" err="1"/>
              <a:t>considered</a:t>
            </a:r>
            <a:r>
              <a:rPr lang="it-IT" dirty="0"/>
              <a:t>: </a:t>
            </a:r>
            <a:r>
              <a:rPr lang="it-IT" dirty="0" err="1"/>
              <a:t>removing</a:t>
            </a:r>
            <a:r>
              <a:rPr lang="it-IT" dirty="0"/>
              <a:t> it after computing the </a:t>
            </a:r>
            <a:r>
              <a:rPr lang="it-IT" dirty="0" err="1"/>
              <a:t>eigenvectors</a:t>
            </a:r>
            <a:r>
              <a:rPr lang="it-IT" dirty="0"/>
              <a:t>, but </a:t>
            </a:r>
            <a:r>
              <a:rPr lang="it-IT" dirty="0" err="1"/>
              <a:t>before</a:t>
            </a:r>
            <a:r>
              <a:rPr lang="it-IT" dirty="0"/>
              <a:t> scaling </a:t>
            </a:r>
            <a:r>
              <a:rPr lang="it-IT" dirty="0" err="1"/>
              <a:t>wrt</a:t>
            </a:r>
            <a:r>
              <a:rPr lang="it-IT" dirty="0"/>
              <a:t> the </a:t>
            </a:r>
            <a:r>
              <a:rPr lang="it-IT" dirty="0" err="1"/>
              <a:t>reference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, or </a:t>
            </a:r>
            <a:r>
              <a:rPr lang="it-IT" dirty="0" err="1"/>
              <a:t>removing</a:t>
            </a:r>
            <a:r>
              <a:rPr lang="it-IT" dirty="0"/>
              <a:t> it just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very</a:t>
            </a:r>
            <a:r>
              <a:rPr lang="it-IT" dirty="0"/>
              <a:t> end of the </a:t>
            </a:r>
            <a:r>
              <a:rPr lang="it-IT" dirty="0" err="1"/>
              <a:t>computation</a:t>
            </a:r>
            <a:r>
              <a:rPr lang="it-IT" dirty="0"/>
              <a:t>, after scaling the </a:t>
            </a:r>
            <a:r>
              <a:rPr lang="it-IT" dirty="0" err="1"/>
              <a:t>matrices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361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This</a:t>
            </a:r>
            <a:r>
              <a:rPr lang="it-IT" dirty="0"/>
              <a:t> plot shows that one the last </a:t>
            </a:r>
            <a:r>
              <a:rPr lang="it-IT" dirty="0" err="1"/>
              <a:t>approach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feasible</a:t>
            </a:r>
            <a:r>
              <a:rPr lang="it-IT" dirty="0"/>
              <a:t>, in </a:t>
            </a:r>
            <a:r>
              <a:rPr lang="it-IT" dirty="0" err="1"/>
              <a:t>particular</a:t>
            </a:r>
            <a:r>
              <a:rPr lang="it-IT" dirty="0"/>
              <a:t>, the green line shows the performance of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, the blue line shows the performance of the second </a:t>
            </a:r>
            <a:r>
              <a:rPr lang="it-IT" dirty="0" err="1"/>
              <a:t>approach</a:t>
            </a:r>
            <a:r>
              <a:rPr lang="it-IT" dirty="0"/>
              <a:t> that </a:t>
            </a:r>
            <a:r>
              <a:rPr lang="it-IT" dirty="0" err="1"/>
              <a:t>removes</a:t>
            </a:r>
            <a:r>
              <a:rPr lang="it-IT" dirty="0"/>
              <a:t> the </a:t>
            </a:r>
            <a:r>
              <a:rPr lang="it-IT" dirty="0" err="1"/>
              <a:t>imaginary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end of the </a:t>
            </a:r>
            <a:r>
              <a:rPr lang="it-IT" dirty="0" err="1"/>
              <a:t>computation</a:t>
            </a:r>
            <a:r>
              <a:rPr lang="it-IT" dirty="0"/>
              <a:t>, and the </a:t>
            </a:r>
            <a:r>
              <a:rPr lang="it-IT" dirty="0" err="1"/>
              <a:t>orange</a:t>
            </a:r>
            <a:r>
              <a:rPr lang="it-IT" dirty="0"/>
              <a:t> line </a:t>
            </a:r>
            <a:r>
              <a:rPr lang="it-IT" dirty="0" err="1"/>
              <a:t>is</a:t>
            </a:r>
            <a:r>
              <a:rPr lang="it-IT" dirty="0"/>
              <a:t> the first </a:t>
            </a:r>
            <a:r>
              <a:rPr lang="it-IT" dirty="0" err="1"/>
              <a:t>approach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happens</a:t>
            </a:r>
            <a:r>
              <a:rPr lang="it-IT" dirty="0"/>
              <a:t> because the first </a:t>
            </a:r>
            <a:r>
              <a:rPr lang="it-IT" dirty="0" err="1"/>
              <a:t>approach</a:t>
            </a:r>
            <a:r>
              <a:rPr lang="it-IT" dirty="0"/>
              <a:t> </a:t>
            </a:r>
            <a:r>
              <a:rPr lang="it-IT" dirty="0" err="1"/>
              <a:t>removes</a:t>
            </a:r>
            <a:r>
              <a:rPr lang="it-IT" dirty="0"/>
              <a:t> the </a:t>
            </a:r>
            <a:r>
              <a:rPr lang="it-IT" dirty="0" err="1"/>
              <a:t>imaginary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</a:t>
            </a:r>
            <a:r>
              <a:rPr lang="it-IT" dirty="0" err="1"/>
              <a:t>too</a:t>
            </a:r>
            <a:r>
              <a:rPr lang="it-IT" dirty="0"/>
              <a:t> </a:t>
            </a:r>
            <a:r>
              <a:rPr lang="it-IT" dirty="0" err="1"/>
              <a:t>early</a:t>
            </a:r>
            <a:r>
              <a:rPr lang="it-IT" dirty="0"/>
              <a:t> and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causes</a:t>
            </a:r>
            <a:r>
              <a:rPr lang="it-IT" dirty="0"/>
              <a:t> a </a:t>
            </a:r>
            <a:r>
              <a:rPr lang="it-IT" dirty="0" err="1"/>
              <a:t>loss</a:t>
            </a:r>
            <a:r>
              <a:rPr lang="it-IT" dirty="0"/>
              <a:t> of information, </a:t>
            </a:r>
            <a:r>
              <a:rPr lang="it-IT" dirty="0" err="1"/>
              <a:t>while</a:t>
            </a:r>
            <a:r>
              <a:rPr lang="it-IT" dirty="0"/>
              <a:t> the scaling </a:t>
            </a:r>
            <a:r>
              <a:rPr lang="it-IT" dirty="0" err="1"/>
              <a:t>permit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complex</a:t>
            </a:r>
            <a:r>
              <a:rPr lang="it-IT" dirty="0"/>
              <a:t> </a:t>
            </a:r>
            <a:r>
              <a:rPr lang="it-IT" dirty="0" err="1"/>
              <a:t>matrices</a:t>
            </a:r>
            <a:r>
              <a:rPr lang="it-IT" dirty="0"/>
              <a:t> </a:t>
            </a:r>
            <a:r>
              <a:rPr lang="it-IT" dirty="0" err="1"/>
              <a:t>aligned</a:t>
            </a:r>
            <a:r>
              <a:rPr lang="it-IT" dirty="0"/>
              <a:t> in the same </a:t>
            </a:r>
            <a:r>
              <a:rPr lang="it-IT" dirty="0" err="1"/>
              <a:t>direction</a:t>
            </a:r>
            <a:r>
              <a:rPr lang="it-IT" dirty="0"/>
              <a:t> of the </a:t>
            </a:r>
            <a:r>
              <a:rPr lang="it-IT" dirty="0" err="1"/>
              <a:t>complex</a:t>
            </a:r>
            <a:r>
              <a:rPr lang="it-IT" dirty="0"/>
              <a:t> </a:t>
            </a:r>
            <a:r>
              <a:rPr lang="it-IT" dirty="0" err="1"/>
              <a:t>plane</a:t>
            </a:r>
            <a:r>
              <a:rPr lang="it-IT" dirty="0"/>
              <a:t> so </a:t>
            </a:r>
            <a:r>
              <a:rPr lang="it-IT" dirty="0" err="1"/>
              <a:t>removing</a:t>
            </a:r>
            <a:r>
              <a:rPr lang="it-IT" dirty="0"/>
              <a:t> the </a:t>
            </a:r>
            <a:r>
              <a:rPr lang="it-IT" dirty="0" err="1"/>
              <a:t>values</a:t>
            </a:r>
            <a:r>
              <a:rPr lang="it-IT" dirty="0"/>
              <a:t> after </a:t>
            </a:r>
            <a:r>
              <a:rPr lang="it-IT" dirty="0" err="1"/>
              <a:t>this</a:t>
            </a:r>
            <a:r>
              <a:rPr lang="it-IT" dirty="0"/>
              <a:t> step can be </a:t>
            </a:r>
            <a:r>
              <a:rPr lang="it-IT" dirty="0" err="1"/>
              <a:t>seen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rotating</a:t>
            </a:r>
            <a:r>
              <a:rPr lang="it-IT" dirty="0"/>
              <a:t> the </a:t>
            </a:r>
            <a:r>
              <a:rPr lang="it-IT" dirty="0" err="1"/>
              <a:t>matrices</a:t>
            </a:r>
            <a:r>
              <a:rPr lang="it-IT" dirty="0"/>
              <a:t> by the same </a:t>
            </a:r>
            <a:r>
              <a:rPr lang="it-IT" dirty="0" err="1"/>
              <a:t>quantity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6363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second </a:t>
            </a:r>
            <a:r>
              <a:rPr lang="it-IT" dirty="0" err="1"/>
              <a:t>approach</a:t>
            </a:r>
            <a:r>
              <a:rPr lang="it-IT" dirty="0"/>
              <a:t> </a:t>
            </a:r>
            <a:r>
              <a:rPr lang="it-IT" dirty="0" err="1"/>
              <a:t>permit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a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behaviour</a:t>
            </a:r>
            <a:r>
              <a:rPr lang="it-IT" dirty="0"/>
              <a:t> with </a:t>
            </a:r>
            <a:r>
              <a:rPr lang="it-IT" dirty="0" err="1"/>
              <a:t>respect</a:t>
            </a:r>
            <a:r>
              <a:rPr lang="it-IT" dirty="0"/>
              <a:t> to the </a:t>
            </a:r>
            <a:r>
              <a:rPr lang="it-IT" dirty="0" err="1"/>
              <a:t>homography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, </a:t>
            </a:r>
            <a:r>
              <a:rPr lang="it-IT" dirty="0" err="1"/>
              <a:t>where</a:t>
            </a:r>
            <a:r>
              <a:rPr lang="it-IT" dirty="0"/>
              <a:t> the performance of the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independent</a:t>
            </a:r>
            <a:r>
              <a:rPr lang="it-IT" dirty="0"/>
              <a:t> with </a:t>
            </a:r>
            <a:r>
              <a:rPr lang="it-IT" dirty="0" err="1"/>
              <a:t>respect</a:t>
            </a:r>
            <a:r>
              <a:rPr lang="it-IT" dirty="0"/>
              <a:t> to the </a:t>
            </a:r>
            <a:r>
              <a:rPr lang="it-IT" dirty="0" err="1"/>
              <a:t>percentage</a:t>
            </a:r>
            <a:r>
              <a:rPr lang="it-IT" dirty="0"/>
              <a:t>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6763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Another</a:t>
            </a:r>
            <a:r>
              <a:rPr lang="it-IT" dirty="0"/>
              <a:t> </a:t>
            </a:r>
            <a:r>
              <a:rPr lang="it-IT" dirty="0" err="1"/>
              <a:t>approach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for the </a:t>
            </a:r>
            <a:r>
              <a:rPr lang="it-IT" dirty="0" err="1"/>
              <a:t>projective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Multi Source </a:t>
            </a:r>
            <a:r>
              <a:rPr lang="it-IT" dirty="0" err="1"/>
              <a:t>Propagation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fact</a:t>
            </a:r>
            <a:r>
              <a:rPr lang="it-IT" dirty="0"/>
              <a:t> that </a:t>
            </a:r>
            <a:r>
              <a:rPr lang="it-IT" dirty="0" err="1"/>
              <a:t>mutliple</a:t>
            </a:r>
            <a:r>
              <a:rPr lang="it-IT" dirty="0"/>
              <a:t>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trees</a:t>
            </a:r>
            <a:r>
              <a:rPr lang="it-IT" dirty="0"/>
              <a:t> can be </a:t>
            </a:r>
            <a:r>
              <a:rPr lang="it-IT" dirty="0" err="1"/>
              <a:t>computed</a:t>
            </a:r>
            <a:r>
              <a:rPr lang="it-IT" dirty="0"/>
              <a:t> from the same </a:t>
            </a:r>
            <a:r>
              <a:rPr lang="it-IT" dirty="0" err="1"/>
              <a:t>graph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root </a:t>
            </a:r>
            <a:r>
              <a:rPr lang="it-IT" dirty="0" err="1"/>
              <a:t>nodes</a:t>
            </a:r>
            <a:r>
              <a:rPr lang="it-IT" dirty="0"/>
              <a:t>. For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here</a:t>
            </a:r>
            <a:r>
              <a:rPr lang="it-IT" dirty="0"/>
              <a:t> we have </a:t>
            </a:r>
            <a:r>
              <a:rPr lang="it-IT" dirty="0" err="1"/>
              <a:t>two</a:t>
            </a:r>
            <a:r>
              <a:rPr lang="it-IT" dirty="0"/>
              <a:t> minimum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trees</a:t>
            </a:r>
            <a:r>
              <a:rPr lang="it-IT" dirty="0"/>
              <a:t>, one </a:t>
            </a:r>
            <a:r>
              <a:rPr lang="it-IT" dirty="0" err="1"/>
              <a:t>having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1 </a:t>
            </a:r>
            <a:r>
              <a:rPr lang="it-IT" dirty="0" err="1"/>
              <a:t>as</a:t>
            </a:r>
            <a:r>
              <a:rPr lang="it-IT" dirty="0"/>
              <a:t> a root and one </a:t>
            </a:r>
            <a:r>
              <a:rPr lang="it-IT" dirty="0" err="1"/>
              <a:t>node</a:t>
            </a:r>
            <a:r>
              <a:rPr lang="it-IT" dirty="0"/>
              <a:t> 2.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12260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performs</a:t>
            </a:r>
            <a:r>
              <a:rPr lang="it-IT" dirty="0"/>
              <a:t> the following steps: a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computed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10 </a:t>
            </a:r>
            <a:r>
              <a:rPr lang="it-IT" dirty="0" err="1"/>
              <a:t>different</a:t>
            </a:r>
            <a:r>
              <a:rPr lang="it-IT" dirty="0"/>
              <a:t> roots, that are the 10 </a:t>
            </a:r>
            <a:r>
              <a:rPr lang="it-IT" dirty="0" err="1"/>
              <a:t>nodes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degree, </a:t>
            </a:r>
            <a:r>
              <a:rPr lang="it-IT" dirty="0" err="1"/>
              <a:t>obtaining</a:t>
            </a:r>
            <a:r>
              <a:rPr lang="it-IT" dirty="0"/>
              <a:t> 10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solutions</a:t>
            </a:r>
            <a:r>
              <a:rPr lang="it-IT" dirty="0"/>
              <a:t>. Each of </a:t>
            </a:r>
            <a:r>
              <a:rPr lang="it-IT" dirty="0" err="1"/>
              <a:t>those</a:t>
            </a:r>
            <a:r>
              <a:rPr lang="it-IT" dirty="0"/>
              <a:t> </a:t>
            </a:r>
            <a:r>
              <a:rPr lang="it-IT" dirty="0" err="1"/>
              <a:t>solutions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a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reference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, so </a:t>
            </a:r>
            <a:r>
              <a:rPr lang="it-IT" dirty="0" err="1"/>
              <a:t>they</a:t>
            </a:r>
            <a:r>
              <a:rPr lang="it-IT" dirty="0"/>
              <a:t> have to be </a:t>
            </a:r>
            <a:r>
              <a:rPr lang="it-IT" dirty="0" err="1"/>
              <a:t>aligned</a:t>
            </a:r>
            <a:r>
              <a:rPr lang="it-IT" dirty="0"/>
              <a:t>. </a:t>
            </a:r>
            <a:r>
              <a:rPr lang="it-IT" dirty="0" err="1"/>
              <a:t>Thus</a:t>
            </a:r>
            <a:r>
              <a:rPr lang="it-IT" dirty="0"/>
              <a:t>, each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scaled</a:t>
            </a:r>
            <a:r>
              <a:rPr lang="it-IT" dirty="0"/>
              <a:t> </a:t>
            </a:r>
            <a:r>
              <a:rPr lang="it-IT" dirty="0" err="1"/>
              <a:t>wrt</a:t>
            </a:r>
            <a:r>
              <a:rPr lang="it-IT" dirty="0"/>
              <a:t> to the </a:t>
            </a:r>
            <a:r>
              <a:rPr lang="it-IT" dirty="0" err="1"/>
              <a:t>node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degree. </a:t>
            </a:r>
            <a:r>
              <a:rPr lang="it-IT" dirty="0" err="1"/>
              <a:t>Then</a:t>
            </a:r>
            <a:r>
              <a:rPr lang="it-IT" dirty="0"/>
              <a:t> each </a:t>
            </a:r>
            <a:r>
              <a:rPr lang="it-IT" dirty="0" err="1"/>
              <a:t>matrix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normalized</a:t>
            </a:r>
            <a:r>
              <a:rPr lang="it-IT" dirty="0"/>
              <a:t> by </a:t>
            </a:r>
            <a:r>
              <a:rPr lang="it-IT" dirty="0" err="1"/>
              <a:t>dividing</a:t>
            </a:r>
            <a:r>
              <a:rPr lang="it-IT" dirty="0"/>
              <a:t> first by the sum of the </a:t>
            </a:r>
            <a:r>
              <a:rPr lang="it-IT" dirty="0" err="1"/>
              <a:t>elements</a:t>
            </a:r>
            <a:r>
              <a:rPr lang="it-IT" dirty="0"/>
              <a:t> and </a:t>
            </a:r>
            <a:r>
              <a:rPr lang="it-IT" dirty="0" err="1"/>
              <a:t>then</a:t>
            </a:r>
            <a:r>
              <a:rPr lang="it-IT" dirty="0"/>
              <a:t> by the </a:t>
            </a:r>
            <a:r>
              <a:rPr lang="it-IT" dirty="0" err="1"/>
              <a:t>norm</a:t>
            </a:r>
            <a:r>
              <a:rPr lang="it-IT" dirty="0"/>
              <a:t> of the </a:t>
            </a:r>
            <a:r>
              <a:rPr lang="it-IT" dirty="0" err="1"/>
              <a:t>vectorized</a:t>
            </a:r>
            <a:r>
              <a:rPr lang="it-IT" dirty="0"/>
              <a:t> </a:t>
            </a:r>
            <a:r>
              <a:rPr lang="it-IT" dirty="0" err="1"/>
              <a:t>form</a:t>
            </a:r>
            <a:r>
              <a:rPr lang="it-IT" dirty="0"/>
              <a:t> of the </a:t>
            </a:r>
            <a:r>
              <a:rPr lang="it-IT" dirty="0" err="1"/>
              <a:t>resulting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. In the end the 10 </a:t>
            </a:r>
            <a:r>
              <a:rPr lang="it-IT" dirty="0" err="1"/>
              <a:t>solutions</a:t>
            </a:r>
            <a:r>
              <a:rPr lang="it-IT" dirty="0"/>
              <a:t> are </a:t>
            </a:r>
            <a:r>
              <a:rPr lang="it-IT" dirty="0" err="1"/>
              <a:t>aggregated</a:t>
            </a:r>
            <a:r>
              <a:rPr lang="it-IT" dirty="0"/>
              <a:t> by computing an </a:t>
            </a:r>
            <a:r>
              <a:rPr lang="it-IT" dirty="0" err="1"/>
              <a:t>empiric</a:t>
            </a:r>
            <a:r>
              <a:rPr lang="it-IT" dirty="0"/>
              <a:t> </a:t>
            </a:r>
            <a:r>
              <a:rPr lang="it-IT" dirty="0" err="1"/>
              <a:t>mean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68439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we can </a:t>
            </a:r>
            <a:r>
              <a:rPr lang="it-IT" dirty="0" err="1"/>
              <a:t>see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with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, </a:t>
            </a:r>
            <a:r>
              <a:rPr lang="it-IT" dirty="0" err="1"/>
              <a:t>where</a:t>
            </a:r>
            <a:r>
              <a:rPr lang="it-IT" dirty="0"/>
              <a:t> the multi source </a:t>
            </a:r>
            <a:r>
              <a:rPr lang="it-IT" dirty="0" err="1"/>
              <a:t>propagation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improving</a:t>
            </a:r>
            <a:r>
              <a:rPr lang="it-IT" dirty="0"/>
              <a:t> the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</a:t>
            </a:r>
            <a:r>
              <a:rPr lang="it-IT" dirty="0" err="1"/>
              <a:t>solution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9974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Similarly</a:t>
            </a:r>
            <a:r>
              <a:rPr lang="it-IT" dirty="0"/>
              <a:t> to what </a:t>
            </a:r>
            <a:r>
              <a:rPr lang="it-IT" dirty="0" err="1"/>
              <a:t>observed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, the performances of the </a:t>
            </a:r>
            <a:r>
              <a:rPr lang="it-IT" dirty="0" err="1"/>
              <a:t>methods</a:t>
            </a:r>
            <a:r>
              <a:rPr lang="it-IT" dirty="0"/>
              <a:t> are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to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soltuion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the number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low, but the multi source </a:t>
            </a:r>
            <a:r>
              <a:rPr lang="it-IT" dirty="0" err="1"/>
              <a:t>propagation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performing</a:t>
            </a:r>
            <a:r>
              <a:rPr lang="it-IT" dirty="0"/>
              <a:t> </a:t>
            </a:r>
            <a:r>
              <a:rPr lang="it-IT" dirty="0" err="1"/>
              <a:t>worse</a:t>
            </a:r>
            <a:r>
              <a:rPr lang="it-IT" dirty="0"/>
              <a:t> </a:t>
            </a:r>
            <a:r>
              <a:rPr lang="it-IT" dirty="0" err="1"/>
              <a:t>even</a:t>
            </a:r>
            <a:r>
              <a:rPr lang="it-IT" dirty="0"/>
              <a:t> with complete </a:t>
            </a:r>
            <a:r>
              <a:rPr lang="it-IT" dirty="0" err="1"/>
              <a:t>graphs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0628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reason</a:t>
            </a:r>
            <a:r>
              <a:rPr lang="it-IT" dirty="0"/>
              <a:t> </a:t>
            </a:r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happens</a:t>
            </a:r>
            <a:r>
              <a:rPr lang="it-IT" dirty="0"/>
              <a:t> can be </a:t>
            </a:r>
            <a:r>
              <a:rPr lang="it-IT" dirty="0" err="1"/>
              <a:t>explained</a:t>
            </a:r>
            <a:r>
              <a:rPr lang="it-IT" dirty="0"/>
              <a:t> by </a:t>
            </a:r>
            <a:r>
              <a:rPr lang="it-IT" dirty="0" err="1"/>
              <a:t>this</a:t>
            </a:r>
            <a:r>
              <a:rPr lang="it-IT" dirty="0"/>
              <a:t> plot. In </a:t>
            </a:r>
            <a:r>
              <a:rPr lang="it-IT" dirty="0" err="1"/>
              <a:t>particular</a:t>
            </a:r>
            <a:r>
              <a:rPr lang="it-IT" dirty="0"/>
              <a:t>, </a:t>
            </a:r>
            <a:r>
              <a:rPr lang="it-IT" dirty="0" err="1"/>
              <a:t>here</a:t>
            </a:r>
            <a:r>
              <a:rPr lang="it-IT" dirty="0"/>
              <a:t> the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compared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4 </a:t>
            </a:r>
            <a:r>
              <a:rPr lang="it-IT" dirty="0" err="1"/>
              <a:t>different</a:t>
            </a:r>
            <a:r>
              <a:rPr lang="it-IT" dirty="0"/>
              <a:t> roots: the </a:t>
            </a:r>
            <a:r>
              <a:rPr lang="it-IT" dirty="0" err="1"/>
              <a:t>node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degree, the second </a:t>
            </a:r>
            <a:r>
              <a:rPr lang="it-IT" dirty="0" err="1"/>
              <a:t>node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degree, the </a:t>
            </a:r>
            <a:r>
              <a:rPr lang="it-IT" dirty="0" err="1"/>
              <a:t>median</a:t>
            </a:r>
            <a:r>
              <a:rPr lang="it-IT" dirty="0"/>
              <a:t> degree </a:t>
            </a:r>
            <a:r>
              <a:rPr lang="it-IT" dirty="0" err="1"/>
              <a:t>node</a:t>
            </a:r>
            <a:r>
              <a:rPr lang="it-IT" dirty="0"/>
              <a:t> and the </a:t>
            </a:r>
            <a:r>
              <a:rPr lang="it-IT" dirty="0" err="1"/>
              <a:t>node</a:t>
            </a:r>
            <a:r>
              <a:rPr lang="it-IT" dirty="0"/>
              <a:t> with the </a:t>
            </a:r>
            <a:r>
              <a:rPr lang="it-IT" dirty="0" err="1"/>
              <a:t>smallest</a:t>
            </a:r>
            <a:r>
              <a:rPr lang="it-IT" dirty="0"/>
              <a:t> degree. All the </a:t>
            </a:r>
            <a:r>
              <a:rPr lang="it-IT" dirty="0" err="1"/>
              <a:t>solutions</a:t>
            </a:r>
            <a:r>
              <a:rPr lang="it-IT" dirty="0"/>
              <a:t> are </a:t>
            </a:r>
            <a:r>
              <a:rPr lang="it-IT" dirty="0" err="1"/>
              <a:t>aligned</a:t>
            </a:r>
            <a:r>
              <a:rPr lang="it-IT" dirty="0"/>
              <a:t> to the </a:t>
            </a:r>
            <a:r>
              <a:rPr lang="it-IT" dirty="0" err="1"/>
              <a:t>node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degree. </a:t>
            </a:r>
            <a:r>
              <a:rPr lang="it-IT" dirty="0" err="1"/>
              <a:t>Thus</a:t>
            </a:r>
            <a:r>
              <a:rPr lang="it-IT" dirty="0"/>
              <a:t> </a:t>
            </a:r>
            <a:r>
              <a:rPr lang="it-IT" dirty="0" err="1"/>
              <a:t>aligning</a:t>
            </a:r>
            <a:r>
              <a:rPr lang="it-IT" dirty="0"/>
              <a:t> the </a:t>
            </a:r>
            <a:r>
              <a:rPr lang="it-IT" dirty="0" err="1"/>
              <a:t>solutions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step that </a:t>
            </a:r>
            <a:r>
              <a:rPr lang="it-IT" dirty="0" err="1"/>
              <a:t>provides</a:t>
            </a:r>
            <a:r>
              <a:rPr lang="it-IT" dirty="0"/>
              <a:t> the </a:t>
            </a:r>
            <a:r>
              <a:rPr lang="it-IT" dirty="0" err="1"/>
              <a:t>largest</a:t>
            </a:r>
            <a:r>
              <a:rPr lang="it-IT" dirty="0"/>
              <a:t> </a:t>
            </a:r>
            <a:r>
              <a:rPr lang="it-IT" dirty="0" err="1"/>
              <a:t>error</a:t>
            </a:r>
            <a:r>
              <a:rPr lang="it-IT" dirty="0"/>
              <a:t> (</a:t>
            </a:r>
            <a:r>
              <a:rPr lang="it-IT" dirty="0" err="1"/>
              <a:t>indeed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step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required</a:t>
            </a:r>
            <a:r>
              <a:rPr lang="it-IT" dirty="0"/>
              <a:t> to be done in the case of the maximum degree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aligned</a:t>
            </a:r>
            <a:r>
              <a:rPr lang="it-IT" dirty="0"/>
              <a:t>), </a:t>
            </a:r>
            <a:r>
              <a:rPr lang="it-IT" dirty="0" err="1"/>
              <a:t>since</a:t>
            </a:r>
            <a:r>
              <a:rPr lang="it-IT" dirty="0"/>
              <a:t> it </a:t>
            </a:r>
            <a:r>
              <a:rPr lang="it-IT" dirty="0" err="1"/>
              <a:t>requires</a:t>
            </a:r>
            <a:r>
              <a:rPr lang="it-IT" dirty="0"/>
              <a:t> the </a:t>
            </a:r>
            <a:r>
              <a:rPr lang="it-IT" dirty="0" err="1"/>
              <a:t>computation</a:t>
            </a:r>
            <a:r>
              <a:rPr lang="it-IT" dirty="0"/>
              <a:t> of the inverse of a </a:t>
            </a:r>
            <a:r>
              <a:rPr lang="it-IT" dirty="0" err="1"/>
              <a:t>matrix</a:t>
            </a:r>
            <a:r>
              <a:rPr lang="it-IT" dirty="0"/>
              <a:t> and </a:t>
            </a:r>
            <a:r>
              <a:rPr lang="it-IT" dirty="0" err="1"/>
              <a:t>then</a:t>
            </a:r>
            <a:r>
              <a:rPr lang="it-IT" dirty="0"/>
              <a:t> the </a:t>
            </a:r>
            <a:r>
              <a:rPr lang="it-IT" dirty="0" err="1"/>
              <a:t>multiplication</a:t>
            </a:r>
            <a:r>
              <a:rPr lang="it-IT" dirty="0"/>
              <a:t> with that </a:t>
            </a:r>
            <a:r>
              <a:rPr lang="it-IT" dirty="0" err="1"/>
              <a:t>matrix</a:t>
            </a:r>
            <a:r>
              <a:rPr lang="it-IT" dirty="0"/>
              <a:t> to all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matrices</a:t>
            </a:r>
            <a:r>
              <a:rPr lang="it-IT" dirty="0"/>
              <a:t>, so we have some </a:t>
            </a:r>
            <a:r>
              <a:rPr lang="it-IT" dirty="0" err="1"/>
              <a:t>numerical</a:t>
            </a:r>
            <a:r>
              <a:rPr lang="it-IT" dirty="0"/>
              <a:t> </a:t>
            </a:r>
            <a:r>
              <a:rPr lang="it-IT" dirty="0" err="1"/>
              <a:t>errors</a:t>
            </a:r>
            <a:r>
              <a:rPr lang="it-IT" dirty="0"/>
              <a:t> that </a:t>
            </a:r>
            <a:r>
              <a:rPr lang="it-IT" dirty="0" err="1"/>
              <a:t>add</a:t>
            </a:r>
            <a:r>
              <a:rPr lang="it-IT" dirty="0"/>
              <a:t> up to the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errors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82474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Finally</a:t>
            </a:r>
            <a:r>
              <a:rPr lang="it-IT" dirty="0"/>
              <a:t>, some </a:t>
            </a:r>
            <a:r>
              <a:rPr lang="it-IT" dirty="0" err="1"/>
              <a:t>tests</a:t>
            </a:r>
            <a:r>
              <a:rPr lang="it-IT" dirty="0"/>
              <a:t> with </a:t>
            </a:r>
            <a:r>
              <a:rPr lang="it-IT" dirty="0" err="1"/>
              <a:t>outliers</a:t>
            </a:r>
            <a:r>
              <a:rPr lang="it-IT" dirty="0"/>
              <a:t> were </a:t>
            </a:r>
            <a:r>
              <a:rPr lang="it-IT" dirty="0" err="1"/>
              <a:t>performed</a:t>
            </a:r>
            <a:r>
              <a:rPr lang="it-IT" dirty="0"/>
              <a:t>, were the datasets were </a:t>
            </a:r>
            <a:r>
              <a:rPr lang="it-IT" dirty="0" err="1"/>
              <a:t>generated</a:t>
            </a:r>
            <a:r>
              <a:rPr lang="it-IT" dirty="0"/>
              <a:t> in a </a:t>
            </a:r>
            <a:r>
              <a:rPr lang="it-IT" dirty="0" err="1"/>
              <a:t>similar</a:t>
            </a:r>
            <a:r>
              <a:rPr lang="it-IT" dirty="0"/>
              <a:t> way to the </a:t>
            </a:r>
            <a:r>
              <a:rPr lang="it-IT" dirty="0" err="1"/>
              <a:t>previous</a:t>
            </a:r>
            <a:r>
              <a:rPr lang="it-IT" dirty="0"/>
              <a:t> </a:t>
            </a:r>
            <a:r>
              <a:rPr lang="it-IT" dirty="0" err="1"/>
              <a:t>described</a:t>
            </a:r>
            <a:r>
              <a:rPr lang="it-IT" dirty="0"/>
              <a:t> procedure, </a:t>
            </a:r>
            <a:r>
              <a:rPr lang="it-IT" dirty="0" err="1"/>
              <a:t>then</a:t>
            </a:r>
            <a:r>
              <a:rPr lang="it-IT" dirty="0"/>
              <a:t> some </a:t>
            </a:r>
            <a:r>
              <a:rPr lang="it-IT" dirty="0" err="1"/>
              <a:t>transformations</a:t>
            </a:r>
            <a:r>
              <a:rPr lang="it-IT" dirty="0"/>
              <a:t> were </a:t>
            </a:r>
            <a:r>
              <a:rPr lang="it-IT" dirty="0" err="1"/>
              <a:t>selected</a:t>
            </a:r>
            <a:r>
              <a:rPr lang="it-IT" dirty="0"/>
              <a:t> of the </a:t>
            </a:r>
            <a:r>
              <a:rPr lang="it-IT" dirty="0" err="1"/>
              <a:t>graph</a:t>
            </a:r>
            <a:r>
              <a:rPr lang="it-IT" dirty="0"/>
              <a:t> and </a:t>
            </a:r>
            <a:r>
              <a:rPr lang="it-IT" dirty="0" err="1"/>
              <a:t>replaced</a:t>
            </a:r>
            <a:r>
              <a:rPr lang="it-IT" dirty="0"/>
              <a:t> by </a:t>
            </a:r>
            <a:r>
              <a:rPr lang="it-IT" dirty="0" err="1"/>
              <a:t>totally</a:t>
            </a:r>
            <a:r>
              <a:rPr lang="it-IT" dirty="0"/>
              <a:t> random </a:t>
            </a:r>
            <a:r>
              <a:rPr lang="it-IT" dirty="0" err="1"/>
              <a:t>transformations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4001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tests</a:t>
            </a:r>
            <a:r>
              <a:rPr lang="it-IT" dirty="0"/>
              <a:t> with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percentage</a:t>
            </a:r>
            <a:r>
              <a:rPr lang="it-IT" dirty="0"/>
              <a:t>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were </a:t>
            </a:r>
            <a:r>
              <a:rPr lang="it-IT" dirty="0" err="1"/>
              <a:t>performed</a:t>
            </a:r>
            <a:r>
              <a:rPr lang="it-IT" dirty="0"/>
              <a:t>. </a:t>
            </a:r>
            <a:r>
              <a:rPr lang="it-IT" dirty="0" err="1"/>
              <a:t>When</a:t>
            </a:r>
            <a:r>
              <a:rPr lang="it-IT" dirty="0"/>
              <a:t> the number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high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performing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, but one </a:t>
            </a:r>
            <a:r>
              <a:rPr lang="it-IT" dirty="0" err="1"/>
              <a:t>thing</a:t>
            </a:r>
            <a:r>
              <a:rPr lang="it-IT" dirty="0"/>
              <a:t> that can be </a:t>
            </a:r>
            <a:r>
              <a:rPr lang="it-IT" dirty="0" err="1"/>
              <a:t>noticed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that it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much</a:t>
            </a:r>
            <a:r>
              <a:rPr lang="it-IT" dirty="0"/>
              <a:t> more </a:t>
            </a:r>
            <a:r>
              <a:rPr lang="it-IT" dirty="0" err="1"/>
              <a:t>variable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(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highlighted</a:t>
            </a:r>
            <a:r>
              <a:rPr lang="it-IT" dirty="0"/>
              <a:t> area that </a:t>
            </a:r>
            <a:r>
              <a:rPr lang="it-IT" dirty="0" err="1"/>
              <a:t>represents</a:t>
            </a:r>
            <a:r>
              <a:rPr lang="it-IT" dirty="0"/>
              <a:t> the standard </a:t>
            </a:r>
            <a:r>
              <a:rPr lang="it-IT" dirty="0" err="1"/>
              <a:t>deviation</a:t>
            </a:r>
            <a:r>
              <a:rPr lang="it-IT" dirty="0"/>
              <a:t> over 30 </a:t>
            </a:r>
            <a:r>
              <a:rPr lang="it-IT" dirty="0" err="1"/>
              <a:t>repeated</a:t>
            </a:r>
            <a:r>
              <a:rPr lang="it-IT" dirty="0"/>
              <a:t> </a:t>
            </a:r>
            <a:r>
              <a:rPr lang="it-IT" dirty="0" err="1"/>
              <a:t>tests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larger</a:t>
            </a:r>
            <a:r>
              <a:rPr lang="it-IT" dirty="0"/>
              <a:t>)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1790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More </a:t>
            </a:r>
            <a:r>
              <a:rPr lang="it-IT" dirty="0" err="1"/>
              <a:t>formally</a:t>
            </a:r>
            <a:r>
              <a:rPr lang="it-IT" dirty="0"/>
              <a:t>, the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represented</a:t>
            </a:r>
            <a:r>
              <a:rPr lang="it-IT" dirty="0"/>
              <a:t> by a so </a:t>
            </a:r>
            <a:r>
              <a:rPr lang="it-IT" dirty="0" err="1"/>
              <a:t>called</a:t>
            </a:r>
            <a:r>
              <a:rPr lang="it-IT" dirty="0"/>
              <a:t> group </a:t>
            </a:r>
            <a:r>
              <a:rPr lang="it-IT" dirty="0" err="1"/>
              <a:t>labelled</a:t>
            </a:r>
            <a:r>
              <a:rPr lang="it-IT" dirty="0"/>
              <a:t> </a:t>
            </a:r>
            <a:r>
              <a:rPr lang="it-IT" dirty="0" err="1"/>
              <a:t>graph</a:t>
            </a:r>
            <a:r>
              <a:rPr lang="it-IT" dirty="0"/>
              <a:t>, in which we have a </a:t>
            </a:r>
            <a:r>
              <a:rPr lang="it-IT" dirty="0" err="1"/>
              <a:t>graph</a:t>
            </a:r>
            <a:r>
              <a:rPr lang="it-IT" dirty="0"/>
              <a:t> </a:t>
            </a:r>
            <a:r>
              <a:rPr lang="it-IT" dirty="0" err="1"/>
              <a:t>whose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known</a:t>
            </a:r>
            <a:r>
              <a:rPr lang="it-IT" dirty="0"/>
              <a:t>, a </a:t>
            </a:r>
            <a:r>
              <a:rPr lang="it-IT" dirty="0" err="1"/>
              <a:t>certain</a:t>
            </a:r>
            <a:r>
              <a:rPr lang="it-IT" dirty="0"/>
              <a:t> group that </a:t>
            </a:r>
            <a:r>
              <a:rPr lang="it-IT" dirty="0" err="1"/>
              <a:t>represents</a:t>
            </a:r>
            <a:r>
              <a:rPr lang="it-IT" dirty="0"/>
              <a:t> </a:t>
            </a:r>
            <a:r>
              <a:rPr lang="it-IT" dirty="0" err="1"/>
              <a:t>both</a:t>
            </a:r>
            <a:r>
              <a:rPr lang="it-IT" dirty="0"/>
              <a:t> the </a:t>
            </a:r>
            <a:r>
              <a:rPr lang="it-IT" dirty="0" err="1"/>
              <a:t>states</a:t>
            </a:r>
            <a:r>
              <a:rPr lang="it-IT" dirty="0"/>
              <a:t> (labels) of the </a:t>
            </a:r>
            <a:r>
              <a:rPr lang="it-IT" dirty="0" err="1"/>
              <a:t>nodes</a:t>
            </a:r>
            <a:r>
              <a:rPr lang="it-IT" dirty="0"/>
              <a:t> and the </a:t>
            </a:r>
            <a:r>
              <a:rPr lang="it-IT" dirty="0" err="1"/>
              <a:t>measurements</a:t>
            </a:r>
            <a:r>
              <a:rPr lang="it-IT" dirty="0"/>
              <a:t>, and a </a:t>
            </a:r>
            <a:r>
              <a:rPr lang="it-IT" dirty="0" err="1"/>
              <a:t>labelling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 that </a:t>
            </a:r>
            <a:r>
              <a:rPr lang="it-IT" dirty="0" err="1"/>
              <a:t>assigns</a:t>
            </a:r>
            <a:r>
              <a:rPr lang="it-IT" dirty="0"/>
              <a:t> to each </a:t>
            </a:r>
            <a:r>
              <a:rPr lang="it-IT" dirty="0" err="1"/>
              <a:t>edge</a:t>
            </a:r>
            <a:r>
              <a:rPr lang="it-IT" dirty="0"/>
              <a:t> the </a:t>
            </a:r>
            <a:r>
              <a:rPr lang="it-IT" dirty="0" err="1"/>
              <a:t>corresponding</a:t>
            </a:r>
            <a:r>
              <a:rPr lang="it-IT" dirty="0"/>
              <a:t> </a:t>
            </a:r>
            <a:r>
              <a:rPr lang="it-IT" dirty="0" err="1"/>
              <a:t>measurement</a:t>
            </a:r>
            <a:r>
              <a:rPr lang="it-IT" dirty="0"/>
              <a:t>. To have a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defined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, the </a:t>
            </a:r>
            <a:r>
              <a:rPr lang="it-IT" dirty="0" err="1"/>
              <a:t>graph</a:t>
            </a:r>
            <a:r>
              <a:rPr lang="it-IT" dirty="0"/>
              <a:t> must be </a:t>
            </a:r>
            <a:r>
              <a:rPr lang="it-IT" dirty="0" err="1"/>
              <a:t>connected</a:t>
            </a:r>
            <a:r>
              <a:rPr lang="it-IT" dirty="0"/>
              <a:t>. A </a:t>
            </a:r>
            <a:r>
              <a:rPr lang="it-IT" dirty="0" err="1"/>
              <a:t>solution</a:t>
            </a:r>
            <a:r>
              <a:rPr lang="it-IT" dirty="0"/>
              <a:t> of the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vertex </a:t>
            </a:r>
            <a:r>
              <a:rPr lang="it-IT" dirty="0" err="1"/>
              <a:t>labelling</a:t>
            </a:r>
            <a:r>
              <a:rPr lang="it-IT" dirty="0"/>
              <a:t>, that </a:t>
            </a:r>
            <a:r>
              <a:rPr lang="it-IT" dirty="0" err="1"/>
              <a:t>assigns</a:t>
            </a:r>
            <a:r>
              <a:rPr lang="it-IT" dirty="0"/>
              <a:t> to each </a:t>
            </a:r>
            <a:r>
              <a:rPr lang="it-IT" dirty="0" err="1"/>
              <a:t>node</a:t>
            </a:r>
            <a:r>
              <a:rPr lang="it-IT" dirty="0"/>
              <a:t> an </a:t>
            </a:r>
            <a:r>
              <a:rPr lang="it-IT" dirty="0" err="1"/>
              <a:t>element</a:t>
            </a:r>
            <a:r>
              <a:rPr lang="it-IT" dirty="0"/>
              <a:t> of the group. If we </a:t>
            </a:r>
            <a:r>
              <a:rPr lang="it-IT" dirty="0" err="1"/>
              <a:t>consider</a:t>
            </a:r>
            <a:r>
              <a:rPr lang="it-IT" dirty="0"/>
              <a:t> the </a:t>
            </a:r>
            <a:r>
              <a:rPr lang="it-IT" dirty="0" err="1"/>
              <a:t>noise</a:t>
            </a:r>
            <a:r>
              <a:rPr lang="it-IT" dirty="0"/>
              <a:t> free case, we can </a:t>
            </a:r>
            <a:r>
              <a:rPr lang="it-IT" dirty="0" err="1"/>
              <a:t>define</a:t>
            </a:r>
            <a:r>
              <a:rPr lang="it-IT" dirty="0"/>
              <a:t> a </a:t>
            </a:r>
            <a:r>
              <a:rPr lang="it-IT" dirty="0" err="1"/>
              <a:t>consistency</a:t>
            </a:r>
            <a:r>
              <a:rPr lang="it-IT" dirty="0"/>
              <a:t> </a:t>
            </a:r>
            <a:r>
              <a:rPr lang="it-IT" dirty="0" err="1"/>
              <a:t>constraint</a:t>
            </a:r>
            <a:r>
              <a:rPr lang="it-IT" dirty="0"/>
              <a:t> to the </a:t>
            </a:r>
            <a:r>
              <a:rPr lang="it-IT" dirty="0" err="1"/>
              <a:t>labelling</a:t>
            </a:r>
            <a:r>
              <a:rPr lang="it-IT" dirty="0"/>
              <a:t>: that the label of </a:t>
            </a:r>
            <a:r>
              <a:rPr lang="it-IT" dirty="0" err="1"/>
              <a:t>edge</a:t>
            </a:r>
            <a:r>
              <a:rPr lang="it-IT" dirty="0"/>
              <a:t> (</a:t>
            </a:r>
            <a:r>
              <a:rPr lang="it-IT" dirty="0" err="1"/>
              <a:t>i,j</a:t>
            </a:r>
            <a:r>
              <a:rPr lang="it-IT" dirty="0"/>
              <a:t>) must be </a:t>
            </a:r>
            <a:r>
              <a:rPr lang="it-IT" dirty="0" err="1"/>
              <a:t>equal</a:t>
            </a:r>
            <a:r>
              <a:rPr lang="it-IT" dirty="0"/>
              <a:t> to the label of </a:t>
            </a:r>
            <a:r>
              <a:rPr lang="it-IT" dirty="0" err="1"/>
              <a:t>node</a:t>
            </a:r>
            <a:r>
              <a:rPr lang="it-IT" dirty="0"/>
              <a:t> i </a:t>
            </a:r>
            <a:r>
              <a:rPr lang="it-IT" dirty="0" err="1"/>
              <a:t>multiplied</a:t>
            </a:r>
            <a:r>
              <a:rPr lang="it-IT" dirty="0"/>
              <a:t> by the inverse of the label of </a:t>
            </a:r>
            <a:r>
              <a:rPr lang="it-IT" dirty="0" err="1"/>
              <a:t>node</a:t>
            </a:r>
            <a:r>
              <a:rPr lang="it-IT" dirty="0"/>
              <a:t> j.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consequence</a:t>
            </a:r>
            <a:r>
              <a:rPr lang="it-IT" dirty="0"/>
              <a:t>, the </a:t>
            </a:r>
            <a:r>
              <a:rPr lang="it-IT" dirty="0" err="1"/>
              <a:t>composition</a:t>
            </a:r>
            <a:r>
              <a:rPr lang="it-IT" dirty="0"/>
              <a:t> of the labels of the </a:t>
            </a:r>
            <a:r>
              <a:rPr lang="it-IT" dirty="0" err="1"/>
              <a:t>edges</a:t>
            </a:r>
            <a:r>
              <a:rPr lang="it-IT" dirty="0"/>
              <a:t> in a </a:t>
            </a:r>
            <a:r>
              <a:rPr lang="it-IT" dirty="0" err="1"/>
              <a:t>cycle</a:t>
            </a:r>
            <a:r>
              <a:rPr lang="it-IT" dirty="0"/>
              <a:t> </a:t>
            </a:r>
            <a:r>
              <a:rPr lang="it-IT" dirty="0" err="1"/>
              <a:t>returns</a:t>
            </a:r>
            <a:r>
              <a:rPr lang="it-IT" dirty="0"/>
              <a:t> the </a:t>
            </a:r>
            <a:r>
              <a:rPr lang="it-IT" dirty="0" err="1"/>
              <a:t>identity</a:t>
            </a:r>
            <a:r>
              <a:rPr lang="it-IT" dirty="0"/>
              <a:t>. In practice, </a:t>
            </a:r>
            <a:r>
              <a:rPr lang="it-IT" dirty="0" err="1"/>
              <a:t>however</a:t>
            </a:r>
            <a:r>
              <a:rPr lang="it-IT" dirty="0"/>
              <a:t>, the </a:t>
            </a:r>
            <a:r>
              <a:rPr lang="it-IT" dirty="0" err="1"/>
              <a:t>measurements</a:t>
            </a:r>
            <a:r>
              <a:rPr lang="it-IT" dirty="0"/>
              <a:t> are </a:t>
            </a:r>
            <a:r>
              <a:rPr lang="it-IT" dirty="0" err="1"/>
              <a:t>affected</a:t>
            </a:r>
            <a:r>
              <a:rPr lang="it-IT" dirty="0"/>
              <a:t> by </a:t>
            </a:r>
            <a:r>
              <a:rPr lang="it-IT" dirty="0" err="1"/>
              <a:t>noise</a:t>
            </a:r>
            <a:r>
              <a:rPr lang="it-IT" dirty="0"/>
              <a:t>, so the goal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find</a:t>
            </a:r>
            <a:r>
              <a:rPr lang="it-IT" dirty="0"/>
              <a:t> a </a:t>
            </a:r>
            <a:r>
              <a:rPr lang="it-IT" dirty="0" err="1"/>
              <a:t>labelling</a:t>
            </a:r>
            <a:r>
              <a:rPr lang="it-IT" dirty="0"/>
              <a:t> of the </a:t>
            </a:r>
            <a:r>
              <a:rPr lang="it-IT" dirty="0" err="1"/>
              <a:t>nodes</a:t>
            </a:r>
            <a:r>
              <a:rPr lang="it-IT" dirty="0"/>
              <a:t> that </a:t>
            </a:r>
            <a:r>
              <a:rPr lang="it-IT" dirty="0" err="1"/>
              <a:t>minimizes</a:t>
            </a:r>
            <a:r>
              <a:rPr lang="it-IT" dirty="0"/>
              <a:t> the following </a:t>
            </a:r>
            <a:r>
              <a:rPr lang="it-IT" dirty="0" err="1"/>
              <a:t>consistency</a:t>
            </a:r>
            <a:r>
              <a:rPr lang="it-IT" dirty="0"/>
              <a:t> </a:t>
            </a:r>
            <a:r>
              <a:rPr lang="it-IT" dirty="0" err="1"/>
              <a:t>error</a:t>
            </a:r>
            <a:r>
              <a:rPr lang="it-IT" dirty="0"/>
              <a:t>, </a:t>
            </a:r>
            <a:r>
              <a:rPr lang="it-IT" dirty="0" err="1"/>
              <a:t>where</a:t>
            </a:r>
            <a:r>
              <a:rPr lang="it-IT" dirty="0"/>
              <a:t> delta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suitable</a:t>
            </a:r>
            <a:r>
              <a:rPr lang="it-IT" dirty="0"/>
              <a:t> </a:t>
            </a:r>
            <a:r>
              <a:rPr lang="it-IT" dirty="0" err="1"/>
              <a:t>metric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40670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As</a:t>
            </a:r>
            <a:r>
              <a:rPr lang="it-IT" dirty="0"/>
              <a:t> the number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increasing</a:t>
            </a:r>
            <a:r>
              <a:rPr lang="it-IT" dirty="0"/>
              <a:t>, the performances of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increasing</a:t>
            </a:r>
            <a:r>
              <a:rPr lang="it-IT" dirty="0"/>
              <a:t> </a:t>
            </a:r>
            <a:r>
              <a:rPr lang="it-IT" dirty="0" err="1"/>
              <a:t>while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</a:t>
            </a:r>
            <a:r>
              <a:rPr lang="it-IT" dirty="0" err="1"/>
              <a:t>perform</a:t>
            </a:r>
            <a:r>
              <a:rPr lang="it-IT" dirty="0"/>
              <a:t> </a:t>
            </a:r>
            <a:r>
              <a:rPr lang="it-IT" dirty="0" err="1"/>
              <a:t>similarly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1156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This</a:t>
            </a:r>
            <a:r>
              <a:rPr lang="it-IT" dirty="0"/>
              <a:t> can be </a:t>
            </a:r>
            <a:r>
              <a:rPr lang="it-IT" dirty="0" err="1"/>
              <a:t>partially</a:t>
            </a:r>
            <a:r>
              <a:rPr lang="it-IT" dirty="0"/>
              <a:t> </a:t>
            </a:r>
            <a:r>
              <a:rPr lang="it-IT" dirty="0" err="1"/>
              <a:t>explained</a:t>
            </a:r>
            <a:r>
              <a:rPr lang="it-IT" dirty="0"/>
              <a:t> by the </a:t>
            </a:r>
            <a:r>
              <a:rPr lang="it-IT" dirty="0" err="1"/>
              <a:t>fact</a:t>
            </a:r>
            <a:r>
              <a:rPr lang="it-IT" dirty="0"/>
              <a:t> that </a:t>
            </a:r>
            <a:r>
              <a:rPr lang="it-IT" dirty="0" err="1"/>
              <a:t>having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result in </a:t>
            </a:r>
            <a:r>
              <a:rPr lang="it-IT" dirty="0" err="1"/>
              <a:t>much</a:t>
            </a:r>
            <a:r>
              <a:rPr lang="it-IT" dirty="0"/>
              <a:t> more </a:t>
            </a:r>
            <a:r>
              <a:rPr lang="it-IT" dirty="0" err="1"/>
              <a:t>cycles</a:t>
            </a:r>
            <a:r>
              <a:rPr lang="it-IT" dirty="0"/>
              <a:t> in the </a:t>
            </a:r>
            <a:r>
              <a:rPr lang="it-IT" dirty="0" err="1"/>
              <a:t>graph</a:t>
            </a:r>
            <a:r>
              <a:rPr lang="it-IT" dirty="0"/>
              <a:t> so the </a:t>
            </a:r>
            <a:r>
              <a:rPr lang="it-IT" dirty="0" err="1"/>
              <a:t>consistency</a:t>
            </a:r>
            <a:r>
              <a:rPr lang="it-IT" dirty="0"/>
              <a:t> </a:t>
            </a:r>
            <a:r>
              <a:rPr lang="it-IT" dirty="0" err="1"/>
              <a:t>property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more </a:t>
            </a:r>
            <a:r>
              <a:rPr lang="it-IT" dirty="0" err="1"/>
              <a:t>easily</a:t>
            </a:r>
            <a:r>
              <a:rPr lang="it-IT" dirty="0"/>
              <a:t> </a:t>
            </a:r>
            <a:r>
              <a:rPr lang="it-IT" dirty="0" err="1"/>
              <a:t>violated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23233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conclusion</a:t>
            </a:r>
            <a:r>
              <a:rPr lang="it-IT" dirty="0"/>
              <a:t> that we can </a:t>
            </a:r>
            <a:r>
              <a:rPr lang="it-IT" dirty="0" err="1"/>
              <a:t>give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that it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to </a:t>
            </a:r>
            <a:r>
              <a:rPr lang="it-IT" dirty="0" err="1"/>
              <a:t>extend</a:t>
            </a:r>
            <a:r>
              <a:rPr lang="it-IT" dirty="0"/>
              <a:t> the </a:t>
            </a:r>
            <a:r>
              <a:rPr lang="it-IT" dirty="0" err="1"/>
              <a:t>methods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solve the </a:t>
            </a:r>
            <a:r>
              <a:rPr lang="it-IT" dirty="0" err="1"/>
              <a:t>homography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 to the </a:t>
            </a:r>
            <a:r>
              <a:rPr lang="it-IT" dirty="0" err="1"/>
              <a:t>projective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framework.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permit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the best </a:t>
            </a:r>
            <a:r>
              <a:rPr lang="it-IT" dirty="0" err="1"/>
              <a:t>results</a:t>
            </a:r>
            <a:r>
              <a:rPr lang="it-IT" dirty="0"/>
              <a:t>, </a:t>
            </a:r>
            <a:r>
              <a:rPr lang="it-IT" dirty="0" err="1"/>
              <a:t>while</a:t>
            </a:r>
            <a:r>
              <a:rPr lang="it-IT" dirty="0"/>
              <a:t> Multi-Source </a:t>
            </a:r>
            <a:r>
              <a:rPr lang="it-IT" dirty="0" err="1"/>
              <a:t>propagation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affected</a:t>
            </a:r>
            <a:r>
              <a:rPr lang="it-IT" dirty="0"/>
              <a:t> by some </a:t>
            </a:r>
            <a:r>
              <a:rPr lang="it-IT" dirty="0" err="1"/>
              <a:t>numerical</a:t>
            </a:r>
            <a:r>
              <a:rPr lang="it-IT" dirty="0"/>
              <a:t> </a:t>
            </a:r>
            <a:r>
              <a:rPr lang="it-IT" dirty="0" err="1"/>
              <a:t>errors</a:t>
            </a:r>
            <a:r>
              <a:rPr lang="it-IT" dirty="0"/>
              <a:t>. </a:t>
            </a:r>
            <a:r>
              <a:rPr lang="it-IT" dirty="0" err="1"/>
              <a:t>Further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requred</a:t>
            </a:r>
            <a:r>
              <a:rPr lang="it-IT" dirty="0"/>
              <a:t> to fix the </a:t>
            </a:r>
            <a:r>
              <a:rPr lang="it-IT" dirty="0" err="1"/>
              <a:t>behaviour</a:t>
            </a:r>
            <a:r>
              <a:rPr lang="it-IT" dirty="0"/>
              <a:t> of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are </a:t>
            </a:r>
            <a:r>
              <a:rPr lang="it-IT" dirty="0" err="1"/>
              <a:t>outliers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6743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solution</a:t>
            </a:r>
            <a:r>
              <a:rPr lang="it-IT" dirty="0"/>
              <a:t> to the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, </a:t>
            </a:r>
            <a:r>
              <a:rPr lang="it-IT" dirty="0" err="1"/>
              <a:t>independently</a:t>
            </a:r>
            <a:r>
              <a:rPr lang="it-IT" dirty="0"/>
              <a:t> on the </a:t>
            </a:r>
            <a:r>
              <a:rPr lang="it-IT" dirty="0" err="1"/>
              <a:t>particular</a:t>
            </a:r>
            <a:r>
              <a:rPr lang="it-IT" dirty="0"/>
              <a:t> </a:t>
            </a:r>
            <a:r>
              <a:rPr lang="it-IT" dirty="0" err="1"/>
              <a:t>type</a:t>
            </a:r>
            <a:r>
              <a:rPr lang="it-IT" dirty="0"/>
              <a:t> of group, can be </a:t>
            </a:r>
            <a:r>
              <a:rPr lang="it-IT" dirty="0" err="1"/>
              <a:t>found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a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</a:t>
            </a:r>
            <a:r>
              <a:rPr lang="it-IT" dirty="0" err="1"/>
              <a:t>approach</a:t>
            </a:r>
            <a:r>
              <a:rPr lang="it-IT" dirty="0"/>
              <a:t>, that </a:t>
            </a:r>
            <a:r>
              <a:rPr lang="it-IT" dirty="0" err="1"/>
              <a:t>will</a:t>
            </a:r>
            <a:r>
              <a:rPr lang="it-IT" dirty="0"/>
              <a:t> be the </a:t>
            </a:r>
            <a:r>
              <a:rPr lang="it-IT" dirty="0" err="1"/>
              <a:t>reference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to compare the performances of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implemented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. In </a:t>
            </a:r>
            <a:r>
              <a:rPr lang="it-IT" dirty="0" err="1"/>
              <a:t>particular</a:t>
            </a:r>
            <a:r>
              <a:rPr lang="it-IT" dirty="0"/>
              <a:t>, the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finds</a:t>
            </a:r>
            <a:r>
              <a:rPr lang="it-IT" dirty="0"/>
              <a:t> a minimum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and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applies</a:t>
            </a:r>
            <a:r>
              <a:rPr lang="it-IT" dirty="0"/>
              <a:t> </a:t>
            </a:r>
            <a:r>
              <a:rPr lang="it-IT" dirty="0" err="1"/>
              <a:t>iteratively</a:t>
            </a:r>
            <a:r>
              <a:rPr lang="it-IT" dirty="0"/>
              <a:t> the </a:t>
            </a:r>
            <a:r>
              <a:rPr lang="it-IT" dirty="0" err="1"/>
              <a:t>consistency</a:t>
            </a:r>
            <a:r>
              <a:rPr lang="it-IT" dirty="0"/>
              <a:t> </a:t>
            </a:r>
            <a:r>
              <a:rPr lang="it-IT" dirty="0" err="1"/>
              <a:t>property</a:t>
            </a:r>
            <a:r>
              <a:rPr lang="it-IT" dirty="0"/>
              <a:t> to derive the </a:t>
            </a:r>
            <a:r>
              <a:rPr lang="it-IT" dirty="0" err="1"/>
              <a:t>unknown</a:t>
            </a:r>
            <a:r>
              <a:rPr lang="it-IT" dirty="0"/>
              <a:t> </a:t>
            </a:r>
            <a:r>
              <a:rPr lang="it-IT" dirty="0" err="1"/>
              <a:t>states</a:t>
            </a:r>
            <a:r>
              <a:rPr lang="it-IT" dirty="0"/>
              <a:t>. To do </a:t>
            </a:r>
            <a:r>
              <a:rPr lang="it-IT" dirty="0" err="1"/>
              <a:t>this</a:t>
            </a:r>
            <a:r>
              <a:rPr lang="it-IT" dirty="0"/>
              <a:t>, an </a:t>
            </a:r>
            <a:r>
              <a:rPr lang="it-IT" dirty="0" err="1"/>
              <a:t>arbitrarly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of the group must be </a:t>
            </a:r>
            <a:r>
              <a:rPr lang="it-IT" dirty="0" err="1"/>
              <a:t>assigned</a:t>
            </a:r>
            <a:r>
              <a:rPr lang="it-IT" dirty="0"/>
              <a:t> to the root of the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(</a:t>
            </a:r>
            <a:r>
              <a:rPr lang="it-IT" dirty="0" err="1"/>
              <a:t>usually</a:t>
            </a:r>
            <a:r>
              <a:rPr lang="it-IT" dirty="0"/>
              <a:t> the </a:t>
            </a:r>
            <a:r>
              <a:rPr lang="it-IT" dirty="0" err="1"/>
              <a:t>node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degree). </a:t>
            </a:r>
            <a:r>
              <a:rPr lang="it-IT" dirty="0" err="1"/>
              <a:t>Usually</a:t>
            </a:r>
            <a:r>
              <a:rPr lang="it-IT" dirty="0"/>
              <a:t>,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assigned</a:t>
            </a:r>
            <a:r>
              <a:rPr lang="it-IT" dirty="0"/>
              <a:t> to the </a:t>
            </a:r>
            <a:r>
              <a:rPr lang="it-IT" dirty="0" err="1"/>
              <a:t>identity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of the group. 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sense</a:t>
            </a:r>
            <a:r>
              <a:rPr lang="it-IT" dirty="0"/>
              <a:t> we </a:t>
            </a:r>
            <a:r>
              <a:rPr lang="it-IT" dirty="0" err="1"/>
              <a:t>say</a:t>
            </a:r>
            <a:r>
              <a:rPr lang="it-IT" dirty="0"/>
              <a:t> that the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an </a:t>
            </a:r>
            <a:r>
              <a:rPr lang="it-IT" dirty="0" err="1"/>
              <a:t>ambiguity</a:t>
            </a:r>
            <a:r>
              <a:rPr lang="it-IT" dirty="0"/>
              <a:t>, </a:t>
            </a:r>
            <a:r>
              <a:rPr lang="it-IT" dirty="0" err="1"/>
              <a:t>indeed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assignment</a:t>
            </a:r>
            <a:r>
              <a:rPr lang="it-IT" dirty="0"/>
              <a:t> to the </a:t>
            </a:r>
            <a:r>
              <a:rPr lang="it-IT" dirty="0" err="1"/>
              <a:t>reference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provides</a:t>
            </a:r>
            <a:r>
              <a:rPr lang="it-IT" dirty="0"/>
              <a:t> a </a:t>
            </a:r>
            <a:r>
              <a:rPr lang="it-IT" dirty="0" err="1"/>
              <a:t>valid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. 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example</a:t>
            </a:r>
            <a:r>
              <a:rPr lang="it-IT" dirty="0"/>
              <a:t>, in which a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was </a:t>
            </a:r>
            <a:r>
              <a:rPr lang="it-IT" dirty="0" err="1"/>
              <a:t>computed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x1 </a:t>
            </a:r>
            <a:r>
              <a:rPr lang="it-IT" dirty="0" err="1"/>
              <a:t>as</a:t>
            </a:r>
            <a:r>
              <a:rPr lang="it-IT" dirty="0"/>
              <a:t> the root: if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no </a:t>
            </a:r>
            <a:r>
              <a:rPr lang="it-IT" dirty="0" err="1"/>
              <a:t>noise</a:t>
            </a:r>
            <a:r>
              <a:rPr lang="it-IT" dirty="0"/>
              <a:t> the following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exact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of the </a:t>
            </a:r>
            <a:r>
              <a:rPr lang="it-IT" dirty="0" err="1"/>
              <a:t>problem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5076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We talk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dirty="0" err="1"/>
              <a:t>homography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we deal with 2-dimensional </a:t>
            </a:r>
            <a:r>
              <a:rPr lang="it-IT" dirty="0" err="1"/>
              <a:t>homographies</a:t>
            </a:r>
            <a:r>
              <a:rPr lang="it-IT" dirty="0"/>
              <a:t>, that are 3x3 </a:t>
            </a:r>
            <a:r>
              <a:rPr lang="it-IT" dirty="0" err="1"/>
              <a:t>invertible</a:t>
            </a:r>
            <a:r>
              <a:rPr lang="it-IT" dirty="0"/>
              <a:t> </a:t>
            </a:r>
            <a:r>
              <a:rPr lang="it-IT" dirty="0" err="1"/>
              <a:t>matrices</a:t>
            </a:r>
            <a:r>
              <a:rPr lang="it-IT" dirty="0"/>
              <a:t> </a:t>
            </a:r>
            <a:r>
              <a:rPr lang="it-IT" dirty="0" err="1"/>
              <a:t>defined</a:t>
            </a:r>
            <a:r>
              <a:rPr lang="it-IT" dirty="0"/>
              <a:t> up to a scale. An </a:t>
            </a:r>
            <a:r>
              <a:rPr lang="it-IT" dirty="0" err="1"/>
              <a:t>application</a:t>
            </a:r>
            <a:r>
              <a:rPr lang="it-IT" dirty="0"/>
              <a:t> of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given</a:t>
            </a:r>
            <a:r>
              <a:rPr lang="it-IT" dirty="0"/>
              <a:t> by the image </a:t>
            </a:r>
            <a:r>
              <a:rPr lang="it-IT" dirty="0" err="1"/>
              <a:t>mosaicing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, </a:t>
            </a:r>
            <a:r>
              <a:rPr lang="it-IT" dirty="0" err="1"/>
              <a:t>where</a:t>
            </a:r>
            <a:r>
              <a:rPr lang="it-IT" dirty="0"/>
              <a:t> the goal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align</a:t>
            </a:r>
            <a:r>
              <a:rPr lang="it-IT" dirty="0"/>
              <a:t> a set of images of parts of the same scene in a global </a:t>
            </a:r>
            <a:r>
              <a:rPr lang="it-IT" dirty="0" err="1"/>
              <a:t>mosaic</a:t>
            </a:r>
            <a:r>
              <a:rPr lang="it-IT" dirty="0"/>
              <a:t> of images. In </a:t>
            </a:r>
            <a:r>
              <a:rPr lang="it-IT" dirty="0" err="1"/>
              <a:t>this</a:t>
            </a:r>
            <a:r>
              <a:rPr lang="it-IT" dirty="0"/>
              <a:t> case the </a:t>
            </a:r>
            <a:r>
              <a:rPr lang="it-IT" dirty="0" err="1"/>
              <a:t>nodes</a:t>
            </a:r>
            <a:r>
              <a:rPr lang="it-IT" dirty="0"/>
              <a:t> are the images and the labels of the </a:t>
            </a:r>
            <a:r>
              <a:rPr lang="it-IT" dirty="0" err="1"/>
              <a:t>nodes</a:t>
            </a:r>
            <a:r>
              <a:rPr lang="it-IT" dirty="0"/>
              <a:t> are the global </a:t>
            </a:r>
            <a:r>
              <a:rPr lang="it-IT" dirty="0" err="1"/>
              <a:t>homographies</a:t>
            </a:r>
            <a:r>
              <a:rPr lang="it-IT" dirty="0"/>
              <a:t> that </a:t>
            </a:r>
            <a:r>
              <a:rPr lang="it-IT" dirty="0" err="1"/>
              <a:t>permit</a:t>
            </a:r>
            <a:r>
              <a:rPr lang="it-IT" dirty="0"/>
              <a:t> to </a:t>
            </a:r>
            <a:r>
              <a:rPr lang="it-IT" dirty="0" err="1"/>
              <a:t>align</a:t>
            </a:r>
            <a:r>
              <a:rPr lang="it-IT" dirty="0"/>
              <a:t> the images by </a:t>
            </a:r>
            <a:r>
              <a:rPr lang="it-IT" dirty="0" err="1"/>
              <a:t>applying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inverse, </a:t>
            </a:r>
            <a:r>
              <a:rPr lang="it-IT" dirty="0" err="1"/>
              <a:t>while</a:t>
            </a:r>
            <a:r>
              <a:rPr lang="it-IT" dirty="0"/>
              <a:t> the </a:t>
            </a:r>
            <a:r>
              <a:rPr lang="it-IT" dirty="0" err="1"/>
              <a:t>edges</a:t>
            </a:r>
            <a:r>
              <a:rPr lang="it-IT" dirty="0"/>
              <a:t> are </a:t>
            </a:r>
            <a:r>
              <a:rPr lang="it-IT" dirty="0" err="1"/>
              <a:t>local</a:t>
            </a:r>
            <a:r>
              <a:rPr lang="it-IT" dirty="0"/>
              <a:t> </a:t>
            </a:r>
            <a:r>
              <a:rPr lang="it-IT" dirty="0" err="1"/>
              <a:t>pairwise</a:t>
            </a:r>
            <a:r>
              <a:rPr lang="it-IT" dirty="0"/>
              <a:t> </a:t>
            </a:r>
            <a:r>
              <a:rPr lang="it-IT" dirty="0" err="1"/>
              <a:t>homographies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images. Using a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approach</a:t>
            </a:r>
            <a:r>
              <a:rPr lang="it-IT" dirty="0"/>
              <a:t> </a:t>
            </a:r>
            <a:r>
              <a:rPr lang="it-IT" dirty="0" err="1"/>
              <a:t>permit</a:t>
            </a:r>
            <a:r>
              <a:rPr lang="it-IT" dirty="0"/>
              <a:t> to solve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 in an </a:t>
            </a:r>
            <a:r>
              <a:rPr lang="it-IT" dirty="0" err="1"/>
              <a:t>easier</a:t>
            </a:r>
            <a:r>
              <a:rPr lang="it-IT" dirty="0"/>
              <a:t> way, </a:t>
            </a:r>
            <a:r>
              <a:rPr lang="it-IT" dirty="0" err="1"/>
              <a:t>indeed</a:t>
            </a:r>
            <a:r>
              <a:rPr lang="it-IT" dirty="0"/>
              <a:t> the </a:t>
            </a:r>
            <a:r>
              <a:rPr lang="it-IT" dirty="0" err="1"/>
              <a:t>pairwise</a:t>
            </a:r>
            <a:r>
              <a:rPr lang="it-IT" dirty="0"/>
              <a:t> </a:t>
            </a:r>
            <a:r>
              <a:rPr lang="it-IT" dirty="0" err="1"/>
              <a:t>homographies</a:t>
            </a:r>
            <a:r>
              <a:rPr lang="it-IT" dirty="0"/>
              <a:t> are easy to </a:t>
            </a:r>
            <a:r>
              <a:rPr lang="it-IT" dirty="0" err="1"/>
              <a:t>find</a:t>
            </a:r>
            <a:r>
              <a:rPr lang="it-IT" dirty="0"/>
              <a:t> by </a:t>
            </a:r>
            <a:r>
              <a:rPr lang="it-IT" dirty="0" err="1"/>
              <a:t>knowing</a:t>
            </a:r>
            <a:r>
              <a:rPr lang="it-IT" dirty="0"/>
              <a:t> point </a:t>
            </a:r>
            <a:r>
              <a:rPr lang="it-IT" dirty="0" err="1"/>
              <a:t>correspondeces</a:t>
            </a:r>
            <a:r>
              <a:rPr lang="it-IT" dirty="0"/>
              <a:t> or by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robust</a:t>
            </a:r>
            <a:r>
              <a:rPr lang="it-IT" dirty="0"/>
              <a:t> fitting </a:t>
            </a:r>
            <a:r>
              <a:rPr lang="it-IT" dirty="0" err="1"/>
              <a:t>algorithms</a:t>
            </a:r>
            <a:r>
              <a:rPr lang="it-IT" dirty="0"/>
              <a:t> if we are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extract</a:t>
            </a:r>
            <a:r>
              <a:rPr lang="it-IT" dirty="0"/>
              <a:t> features from the images. </a:t>
            </a:r>
            <a:r>
              <a:rPr lang="it-IT" dirty="0" err="1"/>
              <a:t>However</a:t>
            </a:r>
            <a:r>
              <a:rPr lang="it-IT" dirty="0"/>
              <a:t>, computing the global </a:t>
            </a:r>
            <a:r>
              <a:rPr lang="it-IT" dirty="0" err="1"/>
              <a:t>homographies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more </a:t>
            </a:r>
            <a:r>
              <a:rPr lang="it-IT" dirty="0" err="1"/>
              <a:t>difficult</a:t>
            </a:r>
            <a:r>
              <a:rPr lang="it-IT" dirty="0"/>
              <a:t> and can lead to high </a:t>
            </a:r>
            <a:r>
              <a:rPr lang="it-IT" dirty="0" err="1"/>
              <a:t>errors</a:t>
            </a:r>
            <a:r>
              <a:rPr lang="it-IT" dirty="0"/>
              <a:t> </a:t>
            </a:r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reasoning</a:t>
            </a:r>
            <a:r>
              <a:rPr lang="it-IT" dirty="0"/>
              <a:t> in a </a:t>
            </a:r>
            <a:r>
              <a:rPr lang="it-IT" dirty="0" err="1"/>
              <a:t>broader</a:t>
            </a:r>
            <a:r>
              <a:rPr lang="it-IT" dirty="0"/>
              <a:t> way like the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does</a:t>
            </a:r>
            <a:r>
              <a:rPr lang="it-IT" dirty="0"/>
              <a:t>.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5286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homography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 can be </a:t>
            </a:r>
            <a:r>
              <a:rPr lang="it-IT" dirty="0" err="1"/>
              <a:t>solved</a:t>
            </a:r>
            <a:r>
              <a:rPr lang="it-IT" dirty="0"/>
              <a:t> by </a:t>
            </a:r>
            <a:r>
              <a:rPr lang="it-IT" dirty="0" err="1"/>
              <a:t>reducing</a:t>
            </a:r>
            <a:r>
              <a:rPr lang="it-IT" dirty="0"/>
              <a:t> the </a:t>
            </a:r>
            <a:r>
              <a:rPr lang="it-IT" dirty="0" err="1"/>
              <a:t>problem</a:t>
            </a:r>
            <a:r>
              <a:rPr lang="it-IT" dirty="0"/>
              <a:t> to an </a:t>
            </a:r>
            <a:r>
              <a:rPr lang="it-IT" dirty="0" err="1"/>
              <a:t>eigenvector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and it </a:t>
            </a:r>
            <a:r>
              <a:rPr lang="it-IT" dirty="0" err="1"/>
              <a:t>requires</a:t>
            </a:r>
            <a:r>
              <a:rPr lang="it-IT" dirty="0"/>
              <a:t> that the </a:t>
            </a:r>
            <a:r>
              <a:rPr lang="it-IT" dirty="0" err="1"/>
              <a:t>measurements</a:t>
            </a:r>
            <a:r>
              <a:rPr lang="it-IT" dirty="0"/>
              <a:t> </a:t>
            </a:r>
            <a:r>
              <a:rPr lang="it-IT" dirty="0" err="1"/>
              <a:t>Zij</a:t>
            </a:r>
            <a:r>
              <a:rPr lang="it-IT" dirty="0"/>
              <a:t> (that are </a:t>
            </a:r>
            <a:r>
              <a:rPr lang="it-IT" dirty="0" err="1"/>
              <a:t>pairwise</a:t>
            </a:r>
            <a:r>
              <a:rPr lang="it-IT" dirty="0"/>
              <a:t> </a:t>
            </a:r>
            <a:r>
              <a:rPr lang="it-IT" dirty="0" err="1"/>
              <a:t>homographies</a:t>
            </a:r>
            <a:r>
              <a:rPr lang="it-IT" dirty="0"/>
              <a:t>) are </a:t>
            </a:r>
            <a:r>
              <a:rPr lang="it-IT" dirty="0" err="1"/>
              <a:t>normalized</a:t>
            </a:r>
            <a:r>
              <a:rPr lang="it-IT" dirty="0"/>
              <a:t> to have a </a:t>
            </a:r>
            <a:r>
              <a:rPr lang="it-IT" dirty="0" err="1"/>
              <a:t>unitary</a:t>
            </a:r>
            <a:r>
              <a:rPr lang="it-IT" dirty="0"/>
              <a:t> </a:t>
            </a:r>
            <a:r>
              <a:rPr lang="it-IT" dirty="0" err="1"/>
              <a:t>determinant</a:t>
            </a:r>
            <a:r>
              <a:rPr lang="it-IT" dirty="0"/>
              <a:t>, </a:t>
            </a:r>
            <a:r>
              <a:rPr lang="it-IT" dirty="0" err="1"/>
              <a:t>thus</a:t>
            </a:r>
            <a:r>
              <a:rPr lang="it-IT" dirty="0"/>
              <a:t> </a:t>
            </a:r>
            <a:r>
              <a:rPr lang="it-IT" dirty="0" err="1"/>
              <a:t>obtaining</a:t>
            </a:r>
            <a:r>
              <a:rPr lang="it-IT" dirty="0"/>
              <a:t> the special linear group of </a:t>
            </a:r>
            <a:r>
              <a:rPr lang="it-IT" dirty="0" err="1"/>
              <a:t>dimension</a:t>
            </a:r>
            <a:r>
              <a:rPr lang="it-IT" dirty="0"/>
              <a:t> 3. To do so, the </a:t>
            </a:r>
            <a:r>
              <a:rPr lang="it-IT" dirty="0" err="1"/>
              <a:t>Zij</a:t>
            </a:r>
            <a:r>
              <a:rPr lang="it-IT" dirty="0"/>
              <a:t> </a:t>
            </a:r>
            <a:r>
              <a:rPr lang="it-IT" dirty="0" err="1"/>
              <a:t>matrices</a:t>
            </a:r>
            <a:r>
              <a:rPr lang="it-IT" dirty="0"/>
              <a:t> are </a:t>
            </a:r>
            <a:r>
              <a:rPr lang="it-IT" dirty="0" err="1"/>
              <a:t>scaled</a:t>
            </a:r>
            <a:r>
              <a:rPr lang="it-IT" dirty="0"/>
              <a:t> by the 3° root of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determinant</a:t>
            </a:r>
            <a:r>
              <a:rPr lang="it-IT" dirty="0"/>
              <a:t>.</a:t>
            </a:r>
          </a:p>
          <a:p>
            <a:r>
              <a:rPr lang="it-IT" dirty="0"/>
              <a:t>We call X the following </a:t>
            </a:r>
            <a:r>
              <a:rPr lang="it-IT" dirty="0" err="1"/>
              <a:t>block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that </a:t>
            </a:r>
            <a:r>
              <a:rPr lang="it-IT" dirty="0" err="1"/>
              <a:t>contains</a:t>
            </a:r>
            <a:r>
              <a:rPr lang="it-IT" dirty="0"/>
              <a:t> the </a:t>
            </a:r>
            <a:r>
              <a:rPr lang="it-IT" dirty="0" err="1"/>
              <a:t>unknown</a:t>
            </a:r>
            <a:r>
              <a:rPr lang="it-IT" dirty="0"/>
              <a:t> </a:t>
            </a:r>
            <a:r>
              <a:rPr lang="it-IT" dirty="0" err="1"/>
              <a:t>states</a:t>
            </a:r>
            <a:r>
              <a:rPr lang="it-IT" dirty="0"/>
              <a:t> </a:t>
            </a:r>
            <a:r>
              <a:rPr lang="it-IT" dirty="0" err="1"/>
              <a:t>Xi</a:t>
            </a:r>
            <a:r>
              <a:rPr lang="it-IT" dirty="0"/>
              <a:t> (the global </a:t>
            </a:r>
            <a:r>
              <a:rPr lang="it-IT" dirty="0" err="1"/>
              <a:t>homographies</a:t>
            </a:r>
            <a:r>
              <a:rPr lang="it-IT" dirty="0"/>
              <a:t> of the </a:t>
            </a:r>
            <a:r>
              <a:rPr lang="it-IT" dirty="0" err="1"/>
              <a:t>nodes</a:t>
            </a:r>
            <a:r>
              <a:rPr lang="it-IT" dirty="0"/>
              <a:t>), and that we call Z the </a:t>
            </a:r>
            <a:r>
              <a:rPr lang="it-IT" dirty="0" err="1"/>
              <a:t>block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</a:t>
            </a:r>
            <a:r>
              <a:rPr lang="it-IT" dirty="0" err="1"/>
              <a:t>containing</a:t>
            </a:r>
            <a:r>
              <a:rPr lang="it-IT" dirty="0"/>
              <a:t> the </a:t>
            </a:r>
            <a:r>
              <a:rPr lang="it-IT" dirty="0" err="1"/>
              <a:t>measurements</a:t>
            </a:r>
            <a:r>
              <a:rPr lang="it-IT" dirty="0"/>
              <a:t>, that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equal</a:t>
            </a:r>
            <a:r>
              <a:rPr lang="it-IT" dirty="0"/>
              <a:t> in the </a:t>
            </a:r>
            <a:r>
              <a:rPr lang="it-IT" dirty="0" err="1"/>
              <a:t>noise</a:t>
            </a:r>
            <a:r>
              <a:rPr lang="it-IT" dirty="0"/>
              <a:t> free case to the product </a:t>
            </a:r>
            <a:r>
              <a:rPr lang="it-IT" dirty="0" err="1"/>
              <a:t>between</a:t>
            </a:r>
            <a:r>
              <a:rPr lang="it-IT" dirty="0"/>
              <a:t> X and the inverse </a:t>
            </a:r>
            <a:r>
              <a:rPr lang="it-IT" dirty="0" err="1"/>
              <a:t>block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X –b following the </a:t>
            </a:r>
            <a:r>
              <a:rPr lang="it-IT" dirty="0" err="1"/>
              <a:t>consistency</a:t>
            </a:r>
            <a:r>
              <a:rPr lang="it-IT" dirty="0"/>
              <a:t> </a:t>
            </a:r>
            <a:r>
              <a:rPr lang="it-IT" dirty="0" err="1"/>
              <a:t>property</a:t>
            </a:r>
            <a:r>
              <a:rPr lang="it-IT" dirty="0"/>
              <a:t>. A </a:t>
            </a:r>
            <a:r>
              <a:rPr lang="it-IT" dirty="0" err="1"/>
              <a:t>solution</a:t>
            </a:r>
            <a:r>
              <a:rPr lang="it-IT" dirty="0"/>
              <a:t> X, that </a:t>
            </a:r>
            <a:r>
              <a:rPr lang="it-IT" dirty="0" err="1"/>
              <a:t>minimizes</a:t>
            </a:r>
            <a:r>
              <a:rPr lang="it-IT" dirty="0"/>
              <a:t> the </a:t>
            </a:r>
            <a:r>
              <a:rPr lang="it-IT" dirty="0" err="1"/>
              <a:t>consistency</a:t>
            </a:r>
            <a:r>
              <a:rPr lang="it-IT" dirty="0"/>
              <a:t> </a:t>
            </a:r>
            <a:r>
              <a:rPr lang="it-IT" dirty="0" err="1"/>
              <a:t>error</a:t>
            </a:r>
            <a:r>
              <a:rPr lang="it-IT" dirty="0"/>
              <a:t>, can be </a:t>
            </a:r>
            <a:r>
              <a:rPr lang="it-IT" dirty="0" err="1"/>
              <a:t>obtained</a:t>
            </a:r>
            <a:r>
              <a:rPr lang="it-IT" dirty="0"/>
              <a:t> by </a:t>
            </a:r>
            <a:r>
              <a:rPr lang="it-IT" dirty="0" err="1"/>
              <a:t>finding</a:t>
            </a:r>
            <a:r>
              <a:rPr lang="it-IT" dirty="0"/>
              <a:t> the top 3 </a:t>
            </a:r>
            <a:r>
              <a:rPr lang="it-IT" dirty="0" err="1"/>
              <a:t>eigenvectors</a:t>
            </a:r>
            <a:r>
              <a:rPr lang="it-IT" dirty="0"/>
              <a:t> </a:t>
            </a:r>
            <a:r>
              <a:rPr lang="it-IT" dirty="0" err="1"/>
              <a:t>corresponding</a:t>
            </a:r>
            <a:r>
              <a:rPr lang="it-IT" dirty="0"/>
              <a:t> to the 3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eigenvalues</a:t>
            </a:r>
            <a:r>
              <a:rPr lang="it-IT" dirty="0"/>
              <a:t> of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, </a:t>
            </a:r>
            <a:r>
              <a:rPr lang="it-IT" dirty="0" err="1"/>
              <a:t>where</a:t>
            </a:r>
            <a:r>
              <a:rPr lang="it-IT" dirty="0"/>
              <a:t> 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adjecency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of the </a:t>
            </a:r>
            <a:r>
              <a:rPr lang="it-IT" dirty="0" err="1"/>
              <a:t>graph</a:t>
            </a:r>
            <a:r>
              <a:rPr lang="it-IT" dirty="0"/>
              <a:t> and D </a:t>
            </a:r>
            <a:r>
              <a:rPr lang="it-IT" dirty="0" err="1"/>
              <a:t>is</a:t>
            </a:r>
            <a:r>
              <a:rPr lang="it-IT" dirty="0"/>
              <a:t> the degree </a:t>
            </a:r>
            <a:r>
              <a:rPr lang="it-IT" dirty="0" err="1"/>
              <a:t>matrix</a:t>
            </a:r>
            <a:r>
              <a:rPr lang="it-IT" dirty="0"/>
              <a:t> of the </a:t>
            </a:r>
            <a:r>
              <a:rPr lang="it-IT" dirty="0" err="1"/>
              <a:t>graph</a:t>
            </a:r>
            <a:r>
              <a:rPr lang="it-IT" dirty="0"/>
              <a:t>. The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scaled</a:t>
            </a:r>
            <a:r>
              <a:rPr lang="it-IT" dirty="0"/>
              <a:t> with </a:t>
            </a:r>
            <a:r>
              <a:rPr lang="it-IT" dirty="0" err="1"/>
              <a:t>respect</a:t>
            </a:r>
            <a:r>
              <a:rPr lang="it-IT" dirty="0"/>
              <a:t> to a </a:t>
            </a:r>
            <a:r>
              <a:rPr lang="it-IT" dirty="0" err="1"/>
              <a:t>reference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0888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we can </a:t>
            </a:r>
            <a:r>
              <a:rPr lang="it-IT" dirty="0" err="1"/>
              <a:t>see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of the </a:t>
            </a:r>
            <a:r>
              <a:rPr lang="it-IT" dirty="0" err="1"/>
              <a:t>method</a:t>
            </a:r>
            <a:r>
              <a:rPr lang="it-IT" dirty="0"/>
              <a:t>, that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performing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, </a:t>
            </a:r>
            <a:r>
              <a:rPr lang="it-IT" dirty="0" err="1"/>
              <a:t>especially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some </a:t>
            </a:r>
            <a:r>
              <a:rPr lang="it-IT" dirty="0" err="1"/>
              <a:t>noise</a:t>
            </a:r>
            <a:r>
              <a:rPr lang="it-IT" dirty="0"/>
              <a:t> and the </a:t>
            </a:r>
            <a:r>
              <a:rPr lang="it-IT" dirty="0" err="1"/>
              <a:t>percentage</a:t>
            </a:r>
            <a:r>
              <a:rPr lang="it-IT" dirty="0"/>
              <a:t>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high. The first plot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comparing</a:t>
            </a:r>
            <a:r>
              <a:rPr lang="it-IT" dirty="0"/>
              <a:t> the performances of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, in blue, and the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, in </a:t>
            </a:r>
            <a:r>
              <a:rPr lang="it-IT" dirty="0" err="1"/>
              <a:t>orange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the standard </a:t>
            </a:r>
            <a:r>
              <a:rPr lang="it-IT" dirty="0" err="1"/>
              <a:t>deviation</a:t>
            </a:r>
            <a:r>
              <a:rPr lang="it-IT" dirty="0"/>
              <a:t> of the </a:t>
            </a:r>
            <a:r>
              <a:rPr lang="it-IT" dirty="0" err="1"/>
              <a:t>noise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varying</a:t>
            </a:r>
            <a:r>
              <a:rPr lang="it-IT" dirty="0"/>
              <a:t>. </a:t>
            </a:r>
            <a:r>
              <a:rPr lang="it-IT" dirty="0" err="1"/>
              <a:t>While</a:t>
            </a:r>
            <a:r>
              <a:rPr lang="it-IT" dirty="0"/>
              <a:t> the second plot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showing</a:t>
            </a:r>
            <a:r>
              <a:rPr lang="it-IT" dirty="0"/>
              <a:t>, for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of the </a:t>
            </a:r>
            <a:r>
              <a:rPr lang="it-IT" dirty="0" err="1"/>
              <a:t>noise</a:t>
            </a:r>
            <a:r>
              <a:rPr lang="it-IT" dirty="0"/>
              <a:t>, </a:t>
            </a:r>
            <a:r>
              <a:rPr lang="it-IT" dirty="0" err="1"/>
              <a:t>how</a:t>
            </a:r>
            <a:r>
              <a:rPr lang="it-IT" dirty="0"/>
              <a:t> the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are </a:t>
            </a:r>
            <a:r>
              <a:rPr lang="it-IT" dirty="0" err="1"/>
              <a:t>performing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the </a:t>
            </a:r>
            <a:r>
              <a:rPr lang="it-IT" dirty="0" err="1"/>
              <a:t>percentage</a:t>
            </a:r>
            <a:r>
              <a:rPr lang="it-IT" dirty="0"/>
              <a:t>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in the </a:t>
            </a:r>
            <a:r>
              <a:rPr lang="it-IT" dirty="0" err="1"/>
              <a:t>graph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varying</a:t>
            </a:r>
            <a:r>
              <a:rPr lang="it-IT" dirty="0"/>
              <a:t>. In </a:t>
            </a:r>
            <a:r>
              <a:rPr lang="it-IT" dirty="0" err="1"/>
              <a:t>particular</a:t>
            </a:r>
            <a:r>
              <a:rPr lang="it-IT" dirty="0"/>
              <a:t>,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independent</a:t>
            </a:r>
            <a:r>
              <a:rPr lang="it-IT" dirty="0"/>
              <a:t> with </a:t>
            </a:r>
            <a:r>
              <a:rPr lang="it-IT" dirty="0" err="1"/>
              <a:t>respect</a:t>
            </a:r>
            <a:r>
              <a:rPr lang="it-IT" dirty="0"/>
              <a:t> to the </a:t>
            </a:r>
            <a:r>
              <a:rPr lang="it-IT" dirty="0" err="1"/>
              <a:t>percentage</a:t>
            </a:r>
            <a:r>
              <a:rPr lang="it-IT" dirty="0"/>
              <a:t> of </a:t>
            </a:r>
            <a:r>
              <a:rPr lang="it-IT" dirty="0" err="1"/>
              <a:t>missign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, </a:t>
            </a:r>
            <a:r>
              <a:rPr lang="it-IT" dirty="0" err="1"/>
              <a:t>while</a:t>
            </a:r>
            <a:r>
              <a:rPr lang="it-IT" dirty="0"/>
              <a:t> the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</a:t>
            </a:r>
            <a:r>
              <a:rPr lang="it-IT" dirty="0" err="1"/>
              <a:t>performs</a:t>
            </a:r>
            <a:r>
              <a:rPr lang="it-IT" dirty="0"/>
              <a:t> </a:t>
            </a:r>
            <a:r>
              <a:rPr lang="it-IT" dirty="0" err="1"/>
              <a:t>worse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percentage</a:t>
            </a:r>
            <a:r>
              <a:rPr lang="it-IT" dirty="0"/>
              <a:t> </a:t>
            </a:r>
            <a:r>
              <a:rPr lang="it-IT" dirty="0" err="1"/>
              <a:t>increase</a:t>
            </a:r>
            <a:r>
              <a:rPr lang="it-IT" dirty="0"/>
              <a:t>. The </a:t>
            </a:r>
            <a:r>
              <a:rPr lang="it-IT" dirty="0" err="1"/>
              <a:t>reason</a:t>
            </a:r>
            <a:r>
              <a:rPr lang="it-IT" dirty="0"/>
              <a:t> </a:t>
            </a:r>
            <a:r>
              <a:rPr lang="it-IT" dirty="0" err="1"/>
              <a:t>why</a:t>
            </a:r>
            <a:r>
              <a:rPr lang="it-IT" dirty="0"/>
              <a:t> the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performing</a:t>
            </a:r>
            <a:r>
              <a:rPr lang="it-IT" dirty="0"/>
              <a:t> </a:t>
            </a:r>
            <a:r>
              <a:rPr lang="it-IT" dirty="0" err="1"/>
              <a:t>worse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number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increasing</a:t>
            </a:r>
            <a:r>
              <a:rPr lang="it-IT" dirty="0"/>
              <a:t> </a:t>
            </a:r>
            <a:r>
              <a:rPr lang="it-IT" dirty="0" err="1"/>
              <a:t>comes</a:t>
            </a:r>
            <a:r>
              <a:rPr lang="it-IT" dirty="0"/>
              <a:t> from the </a:t>
            </a:r>
            <a:r>
              <a:rPr lang="it-IT" dirty="0" err="1"/>
              <a:t>fact</a:t>
            </a:r>
            <a:r>
              <a:rPr lang="it-IT" dirty="0"/>
              <a:t> that a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in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graphs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an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depth</a:t>
            </a:r>
            <a:r>
              <a:rPr lang="it-IT" dirty="0"/>
              <a:t> so the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requires</a:t>
            </a:r>
            <a:r>
              <a:rPr lang="it-IT" dirty="0"/>
              <a:t>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subsequent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</a:t>
            </a:r>
            <a:r>
              <a:rPr lang="it-IT" dirty="0" err="1"/>
              <a:t>multiplications</a:t>
            </a:r>
            <a:r>
              <a:rPr lang="it-IT" dirty="0"/>
              <a:t> that lead to </a:t>
            </a:r>
            <a:r>
              <a:rPr lang="it-IT" dirty="0" err="1"/>
              <a:t>numerical</a:t>
            </a:r>
            <a:r>
              <a:rPr lang="it-IT" dirty="0"/>
              <a:t> </a:t>
            </a:r>
            <a:r>
              <a:rPr lang="it-IT" dirty="0" err="1"/>
              <a:t>errors</a:t>
            </a:r>
            <a:r>
              <a:rPr lang="it-IT" dirty="0"/>
              <a:t>, on the </a:t>
            </a:r>
            <a:r>
              <a:rPr lang="it-IT" dirty="0" err="1"/>
              <a:t>other</a:t>
            </a:r>
            <a:r>
              <a:rPr lang="it-IT" dirty="0"/>
              <a:t> hand, in a complete </a:t>
            </a:r>
            <a:r>
              <a:rPr lang="it-IT" dirty="0" err="1"/>
              <a:t>graph</a:t>
            </a:r>
            <a:r>
              <a:rPr lang="it-IT" dirty="0"/>
              <a:t> the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can have only one </a:t>
            </a:r>
            <a:r>
              <a:rPr lang="it-IT" dirty="0" err="1"/>
              <a:t>level</a:t>
            </a:r>
            <a:r>
              <a:rPr lang="it-IT" dirty="0"/>
              <a:t> of </a:t>
            </a:r>
            <a:r>
              <a:rPr lang="it-IT" dirty="0" err="1"/>
              <a:t>depth</a:t>
            </a:r>
            <a:r>
              <a:rPr lang="it-IT" dirty="0"/>
              <a:t> if it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computed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shortest</a:t>
            </a:r>
            <a:r>
              <a:rPr lang="it-IT" dirty="0"/>
              <a:t> </a:t>
            </a:r>
            <a:r>
              <a:rPr lang="it-IT" dirty="0" err="1"/>
              <a:t>path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, so </a:t>
            </a:r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produced</a:t>
            </a:r>
            <a:r>
              <a:rPr lang="it-IT" dirty="0"/>
              <a:t> by just one </a:t>
            </a:r>
            <a:r>
              <a:rPr lang="it-IT" dirty="0" err="1"/>
              <a:t>matrix</a:t>
            </a:r>
            <a:r>
              <a:rPr lang="it-IT" dirty="0"/>
              <a:t> </a:t>
            </a:r>
            <a:r>
              <a:rPr lang="it-IT" dirty="0" err="1"/>
              <a:t>multiplication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81964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previous</a:t>
            </a:r>
            <a:r>
              <a:rPr lang="it-IT" dirty="0"/>
              <a:t> </a:t>
            </a:r>
            <a:r>
              <a:rPr lang="it-IT" dirty="0" err="1"/>
              <a:t>tests</a:t>
            </a:r>
            <a:r>
              <a:rPr lang="it-IT" dirty="0"/>
              <a:t> were made thanks to </a:t>
            </a:r>
            <a:r>
              <a:rPr lang="it-IT" dirty="0" err="1"/>
              <a:t>synthetic</a:t>
            </a:r>
            <a:r>
              <a:rPr lang="it-IT" dirty="0"/>
              <a:t> datasets </a:t>
            </a:r>
            <a:r>
              <a:rPr lang="it-IT" dirty="0" err="1"/>
              <a:t>generated</a:t>
            </a:r>
            <a:r>
              <a:rPr lang="it-IT" dirty="0"/>
              <a:t> in the following way: first the ground truth X was </a:t>
            </a:r>
            <a:r>
              <a:rPr lang="it-IT" dirty="0" err="1"/>
              <a:t>generated</a:t>
            </a:r>
            <a:r>
              <a:rPr lang="it-IT" dirty="0"/>
              <a:t> from random </a:t>
            </a:r>
            <a:r>
              <a:rPr lang="it-IT" dirty="0" err="1"/>
              <a:t>transformation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was </a:t>
            </a:r>
            <a:r>
              <a:rPr lang="it-IT" dirty="0" err="1"/>
              <a:t>used</a:t>
            </a:r>
            <a:r>
              <a:rPr lang="it-IT" dirty="0"/>
              <a:t> to compute the </a:t>
            </a:r>
            <a:r>
              <a:rPr lang="it-IT" dirty="0" err="1"/>
              <a:t>exact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Z following the </a:t>
            </a:r>
            <a:r>
              <a:rPr lang="it-IT" dirty="0" err="1"/>
              <a:t>definintion</a:t>
            </a:r>
            <a:r>
              <a:rPr lang="it-IT" dirty="0"/>
              <a:t> of </a:t>
            </a:r>
            <a:r>
              <a:rPr lang="it-IT" dirty="0" err="1"/>
              <a:t>consistency</a:t>
            </a:r>
            <a:r>
              <a:rPr lang="it-IT" dirty="0"/>
              <a:t>, to which a </a:t>
            </a:r>
            <a:r>
              <a:rPr lang="it-IT" dirty="0" err="1"/>
              <a:t>gaussian</a:t>
            </a:r>
            <a:r>
              <a:rPr lang="it-IT" dirty="0"/>
              <a:t> </a:t>
            </a:r>
            <a:r>
              <a:rPr lang="it-IT" dirty="0" err="1"/>
              <a:t>noise</a:t>
            </a:r>
            <a:r>
              <a:rPr lang="it-IT" dirty="0"/>
              <a:t> was </a:t>
            </a:r>
            <a:r>
              <a:rPr lang="it-IT" dirty="0" err="1"/>
              <a:t>added</a:t>
            </a:r>
            <a:r>
              <a:rPr lang="it-IT" dirty="0"/>
              <a:t>. </a:t>
            </a:r>
            <a:r>
              <a:rPr lang="it-IT" dirty="0" err="1"/>
              <a:t>According</a:t>
            </a:r>
            <a:r>
              <a:rPr lang="it-IT" dirty="0"/>
              <a:t> to the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percentage</a:t>
            </a:r>
            <a:r>
              <a:rPr lang="it-IT" dirty="0"/>
              <a:t> of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edges</a:t>
            </a:r>
            <a:r>
              <a:rPr lang="it-IT" dirty="0"/>
              <a:t>, some </a:t>
            </a:r>
            <a:r>
              <a:rPr lang="it-IT" dirty="0" err="1"/>
              <a:t>transformations</a:t>
            </a:r>
            <a:r>
              <a:rPr lang="it-IT" dirty="0"/>
              <a:t> were </a:t>
            </a:r>
            <a:r>
              <a:rPr lang="it-IT" dirty="0" err="1"/>
              <a:t>removed</a:t>
            </a:r>
            <a:r>
              <a:rPr lang="it-IT" dirty="0"/>
              <a:t> from the </a:t>
            </a:r>
            <a:r>
              <a:rPr lang="it-IT" dirty="0" err="1"/>
              <a:t>graph</a:t>
            </a:r>
            <a:r>
              <a:rPr lang="it-IT" dirty="0"/>
              <a:t> by </a:t>
            </a:r>
            <a:r>
              <a:rPr lang="it-IT" dirty="0" err="1"/>
              <a:t>operating</a:t>
            </a:r>
            <a:r>
              <a:rPr lang="it-IT" dirty="0"/>
              <a:t> on the </a:t>
            </a:r>
            <a:r>
              <a:rPr lang="it-IT" dirty="0" err="1"/>
              <a:t>adjacency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2796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evaluated</a:t>
            </a:r>
            <a:r>
              <a:rPr lang="it-IT" dirty="0"/>
              <a:t> the performances of the </a:t>
            </a:r>
            <a:r>
              <a:rPr lang="it-IT" dirty="0" err="1"/>
              <a:t>methods</a:t>
            </a:r>
            <a:r>
              <a:rPr lang="it-IT" dirty="0"/>
              <a:t>, the </a:t>
            </a:r>
            <a:r>
              <a:rPr lang="it-IT" dirty="0" err="1"/>
              <a:t>error</a:t>
            </a:r>
            <a:r>
              <a:rPr lang="it-IT" dirty="0"/>
              <a:t> was </a:t>
            </a:r>
            <a:r>
              <a:rPr lang="it-IT" dirty="0" err="1"/>
              <a:t>computed</a:t>
            </a:r>
            <a:r>
              <a:rPr lang="it-IT" dirty="0"/>
              <a:t> in the following way: </a:t>
            </a:r>
            <a:r>
              <a:rPr lang="it-IT" dirty="0" err="1"/>
              <a:t>given</a:t>
            </a:r>
            <a:r>
              <a:rPr lang="it-IT" dirty="0"/>
              <a:t> that we call U the </a:t>
            </a:r>
            <a:r>
              <a:rPr lang="it-IT" dirty="0" err="1"/>
              <a:t>computed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, each </a:t>
            </a:r>
            <a:r>
              <a:rPr lang="it-IT" dirty="0" err="1"/>
              <a:t>Ui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compared</a:t>
            </a:r>
            <a:r>
              <a:rPr lang="it-IT" dirty="0"/>
              <a:t> with the ground truth </a:t>
            </a:r>
            <a:r>
              <a:rPr lang="it-IT" dirty="0" err="1"/>
              <a:t>Xi</a:t>
            </a:r>
            <a:r>
              <a:rPr lang="it-IT" dirty="0"/>
              <a:t> by computing the angle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vectorized</a:t>
            </a:r>
            <a:r>
              <a:rPr lang="it-IT" dirty="0"/>
              <a:t> </a:t>
            </a:r>
            <a:r>
              <a:rPr lang="it-IT" dirty="0" err="1"/>
              <a:t>form</a:t>
            </a:r>
            <a:r>
              <a:rPr lang="it-IT" dirty="0"/>
              <a:t> of the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matrices</a:t>
            </a:r>
            <a:r>
              <a:rPr lang="it-IT" dirty="0"/>
              <a:t>, so the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error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of all of </a:t>
            </a:r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/>
              <a:t>errors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60123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We talk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dirty="0" err="1"/>
              <a:t>projective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 of the group are </a:t>
            </a:r>
            <a:r>
              <a:rPr lang="it-IT" dirty="0" err="1"/>
              <a:t>projective</a:t>
            </a:r>
            <a:r>
              <a:rPr lang="it-IT" dirty="0"/>
              <a:t> frames, that are 3-dimensional </a:t>
            </a:r>
            <a:r>
              <a:rPr lang="it-IT" dirty="0" err="1"/>
              <a:t>homographies</a:t>
            </a:r>
            <a:r>
              <a:rPr lang="it-IT" dirty="0"/>
              <a:t>, which </a:t>
            </a:r>
            <a:r>
              <a:rPr lang="it-IT" dirty="0" err="1"/>
              <a:t>means</a:t>
            </a:r>
            <a:r>
              <a:rPr lang="it-IT" dirty="0"/>
              <a:t> 4x4 </a:t>
            </a:r>
            <a:r>
              <a:rPr lang="it-IT" dirty="0" err="1"/>
              <a:t>invertible</a:t>
            </a:r>
            <a:r>
              <a:rPr lang="it-IT" dirty="0"/>
              <a:t> </a:t>
            </a:r>
            <a:r>
              <a:rPr lang="it-IT" dirty="0" err="1"/>
              <a:t>matrices</a:t>
            </a:r>
            <a:r>
              <a:rPr lang="it-IT" dirty="0"/>
              <a:t> </a:t>
            </a:r>
            <a:r>
              <a:rPr lang="it-IT" dirty="0" err="1"/>
              <a:t>defined</a:t>
            </a:r>
            <a:r>
              <a:rPr lang="it-IT" dirty="0"/>
              <a:t> up to a scale. One </a:t>
            </a:r>
            <a:r>
              <a:rPr lang="it-IT" dirty="0" err="1"/>
              <a:t>issue</a:t>
            </a:r>
            <a:r>
              <a:rPr lang="it-IT" dirty="0"/>
              <a:t> </a:t>
            </a:r>
            <a:r>
              <a:rPr lang="it-IT" dirty="0" err="1"/>
              <a:t>wrt</a:t>
            </a:r>
            <a:r>
              <a:rPr lang="it-IT" dirty="0"/>
              <a:t> the </a:t>
            </a:r>
            <a:r>
              <a:rPr lang="it-IT" dirty="0" err="1"/>
              <a:t>homography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that </a:t>
            </a:r>
            <a:r>
              <a:rPr lang="it-IT" dirty="0" err="1"/>
              <a:t>here</a:t>
            </a:r>
            <a:r>
              <a:rPr lang="it-IT" dirty="0"/>
              <a:t> we </a:t>
            </a:r>
            <a:r>
              <a:rPr lang="it-IT" dirty="0" err="1"/>
              <a:t>cannot</a:t>
            </a:r>
            <a:r>
              <a:rPr lang="it-IT" dirty="0"/>
              <a:t> work with the </a:t>
            </a:r>
            <a:r>
              <a:rPr lang="it-IT" dirty="0" err="1"/>
              <a:t>symmetric</a:t>
            </a:r>
            <a:r>
              <a:rPr lang="it-IT" dirty="0"/>
              <a:t> linear group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determinant</a:t>
            </a:r>
            <a:r>
              <a:rPr lang="it-IT" dirty="0"/>
              <a:t> of the </a:t>
            </a:r>
            <a:r>
              <a:rPr lang="it-IT" dirty="0" err="1"/>
              <a:t>Zij</a:t>
            </a:r>
            <a:r>
              <a:rPr lang="it-IT" dirty="0"/>
              <a:t> can be negative, so </a:t>
            </a:r>
            <a:r>
              <a:rPr lang="it-IT" dirty="0" err="1"/>
              <a:t>dividing</a:t>
            </a:r>
            <a:r>
              <a:rPr lang="it-IT" dirty="0"/>
              <a:t> by the 4° root of it can yield a </a:t>
            </a:r>
            <a:r>
              <a:rPr lang="it-IT" dirty="0" err="1"/>
              <a:t>complex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DF8B1E-FC21-45BE-B644-611065635DFB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7587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 err="1"/>
              <a:t>Projective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>
              <a:solidFill>
                <a:schemeClr val="bg1"/>
              </a:solidFill>
            </a:endParaRPr>
          </a:p>
          <a:p>
            <a:pPr algn="ctr"/>
            <a:r>
              <a:rPr lang="it-IT" dirty="0">
                <a:solidFill>
                  <a:schemeClr val="bg1"/>
                </a:solidFill>
              </a:rPr>
              <a:t>Image Analysis and Computer Vision Project</a:t>
            </a:r>
          </a:p>
          <a:p>
            <a:pPr algn="ctr"/>
            <a:r>
              <a:rPr lang="it-IT" sz="1800" dirty="0">
                <a:solidFill>
                  <a:schemeClr val="bg1"/>
                </a:solidFill>
              </a:rPr>
              <a:t>Carlo Sgaravatti - 10660072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Projective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5467B840-14AA-31C4-38B8-237EEF09181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2686063"/>
                <a:ext cx="8323726" cy="1949245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/>
                  <a:t>In the </a:t>
                </a:r>
                <a:r>
                  <a:rPr lang="it-IT" sz="1800" dirty="0" err="1"/>
                  <a:t>projective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synchronization</a:t>
                </a:r>
                <a:r>
                  <a:rPr lang="it-IT" sz="1800" dirty="0"/>
                  <a:t> </a:t>
                </a:r>
                <a:r>
                  <a:rPr lang="it-IT" sz="1800" dirty="0" err="1"/>
                  <a:t>problem</a:t>
                </a:r>
                <a:r>
                  <a:rPr lang="it-IT" sz="18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800" i="1" smtClean="0"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it-IT" sz="1800" dirty="0"/>
                  <a:t>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the set of 3-dimensional </a:t>
                </a:r>
                <a:r>
                  <a:rPr lang="it-IT" sz="1800" dirty="0" err="1"/>
                  <a:t>homographies</a:t>
                </a:r>
                <a:r>
                  <a:rPr lang="it-IT" sz="1800" dirty="0"/>
                  <a:t>, i.e. 4x4 </a:t>
                </a:r>
                <a:r>
                  <a:rPr lang="it-IT" sz="1800" dirty="0" err="1"/>
                  <a:t>invertible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matrix</a:t>
                </a:r>
                <a:r>
                  <a:rPr lang="it-IT" sz="1800" dirty="0"/>
                  <a:t> </a:t>
                </a:r>
                <a:r>
                  <a:rPr lang="it-IT" sz="1800" dirty="0" err="1"/>
                  <a:t>defined</a:t>
                </a:r>
                <a:r>
                  <a:rPr lang="it-IT" sz="1800" dirty="0"/>
                  <a:t> up to a scale.</a:t>
                </a:r>
              </a:p>
              <a:p>
                <a:endParaRPr lang="it-IT" sz="1800" dirty="0"/>
              </a:p>
              <a:p>
                <a:r>
                  <a:rPr lang="it-IT" sz="1800" dirty="0" err="1"/>
                  <a:t>Issue</a:t>
                </a:r>
                <a:r>
                  <a:rPr lang="it-IT" sz="1800" dirty="0"/>
                  <a:t> w.r.t </a:t>
                </a:r>
                <a:r>
                  <a:rPr lang="it-IT" sz="1800" dirty="0" err="1"/>
                  <a:t>homography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synchronization</a:t>
                </a:r>
                <a:r>
                  <a:rPr lang="it-IT" sz="18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it-IT" sz="1800" dirty="0"/>
                  <a:t>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a 4x4 </a:t>
                </a:r>
                <a:r>
                  <a:rPr lang="it-IT" sz="1800" dirty="0" err="1"/>
                  <a:t>matrix</a:t>
                </a:r>
                <a:r>
                  <a:rPr lang="it-IT" sz="1800" dirty="0"/>
                  <a:t>, so the </a:t>
                </a:r>
                <a:r>
                  <a:rPr lang="it-IT" sz="1800" dirty="0" err="1"/>
                  <a:t>determinant</a:t>
                </a:r>
                <a:r>
                  <a:rPr lang="it-IT" sz="1800" dirty="0"/>
                  <a:t> can be negative, </a:t>
                </a:r>
                <a:r>
                  <a:rPr lang="it-IT" sz="1800" dirty="0" err="1"/>
                  <a:t>thus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dividing</a:t>
                </a:r>
                <a:r>
                  <a:rPr lang="it-IT" sz="1800" dirty="0"/>
                  <a:t> by the 4-th root of the </a:t>
                </a:r>
                <a:r>
                  <a:rPr lang="it-IT" sz="1800" dirty="0" err="1"/>
                  <a:t>determinant</a:t>
                </a:r>
                <a:r>
                  <a:rPr lang="it-IT" sz="1800" dirty="0"/>
                  <a:t> can yield a </a:t>
                </a:r>
                <a:r>
                  <a:rPr lang="it-IT" sz="1800" dirty="0" err="1"/>
                  <a:t>complex</a:t>
                </a:r>
                <a:r>
                  <a:rPr lang="it-IT" sz="1800" dirty="0"/>
                  <a:t> </a:t>
                </a:r>
                <a:r>
                  <a:rPr lang="it-IT" sz="1800" dirty="0" err="1"/>
                  <a:t>matrix</a:t>
                </a:r>
                <a:r>
                  <a:rPr lang="it-IT" sz="1800" dirty="0"/>
                  <a:t>, so the </a:t>
                </a:r>
                <a:r>
                  <a:rPr lang="it-IT" sz="1800" dirty="0" err="1"/>
                  <a:t>problem</a:t>
                </a:r>
                <a:r>
                  <a:rPr lang="it-IT" sz="1800" dirty="0"/>
                  <a:t> </a:t>
                </a:r>
                <a:r>
                  <a:rPr lang="it-IT" sz="1800" dirty="0" err="1"/>
                  <a:t>cannot</a:t>
                </a:r>
                <a:r>
                  <a:rPr lang="it-IT" sz="1800" dirty="0"/>
                  <a:t> be </a:t>
                </a:r>
                <a:r>
                  <a:rPr lang="it-IT" sz="1800" dirty="0" err="1"/>
                  <a:t>formulated</a:t>
                </a:r>
                <a:r>
                  <a:rPr lang="it-IT" sz="1800" dirty="0"/>
                  <a:t> in the </a:t>
                </a:r>
                <a14:m>
                  <m:oMath xmlns:m="http://schemas.openxmlformats.org/officeDocument/2006/math">
                    <m:r>
                      <a:rPr lang="it-IT" sz="1800" i="1">
                        <a:latin typeface="Cambria Math" panose="02040503050406030204" pitchFamily="18" charset="0"/>
                      </a:rPr>
                      <m:t>𝑆𝐿</m:t>
                    </m:r>
                    <m:r>
                      <a:rPr lang="it-IT" sz="1800" i="1">
                        <a:latin typeface="Cambria Math" panose="02040503050406030204" pitchFamily="18" charset="0"/>
                      </a:rPr>
                      <m:t>(4)</m:t>
                    </m:r>
                  </m:oMath>
                </a14:m>
                <a:r>
                  <a:rPr lang="it-IT" sz="1800" dirty="0"/>
                  <a:t> group.</a:t>
                </a:r>
              </a:p>
            </p:txBody>
          </p:sp>
        </mc:Choice>
        <mc:Fallback xmlns="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5467B840-14AA-31C4-38B8-237EEF0918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2686063"/>
                <a:ext cx="8323726" cy="1949245"/>
              </a:xfrm>
              <a:blipFill>
                <a:blip r:embed="rId3"/>
                <a:stretch>
                  <a:fillRect l="-586" t="-1881" b="-15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0776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Extending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5467B840-14AA-31C4-38B8-237EEF09181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2108352"/>
                <a:ext cx="8323726" cy="3201067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buAutoNum type="arabicParenR"/>
                </a:pPr>
                <a:r>
                  <a:rPr lang="it-IT" sz="1800" dirty="0"/>
                  <a:t>The scale in the labels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it-IT" sz="1800" dirty="0"/>
                  <a:t> can be </a:t>
                </a:r>
                <a:r>
                  <a:rPr lang="it-IT" sz="1800" dirty="0" err="1"/>
                  <a:t>removed</a:t>
                </a:r>
                <a:r>
                  <a:rPr lang="it-IT" sz="1800" dirty="0"/>
                  <a:t> by </a:t>
                </a:r>
                <a:r>
                  <a:rPr lang="it-IT" sz="1800" dirty="0" err="1"/>
                  <a:t>dividing</a:t>
                </a:r>
                <a:r>
                  <a:rPr lang="it-IT" sz="1800" dirty="0"/>
                  <a:t> by the 4-th root of the </a:t>
                </a:r>
                <a:r>
                  <a:rPr lang="it-IT" sz="1800" dirty="0" err="1"/>
                  <a:t>determinant</a:t>
                </a:r>
                <a:r>
                  <a:rPr lang="it-IT" sz="1800" dirty="0"/>
                  <a:t>, which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potentially</a:t>
                </a:r>
                <a:r>
                  <a:rPr lang="it-IT" sz="1800" dirty="0"/>
                  <a:t> a </a:t>
                </a:r>
                <a:r>
                  <a:rPr lang="it-IT" sz="1800" dirty="0" err="1"/>
                  <a:t>complex</a:t>
                </a:r>
                <a:r>
                  <a:rPr lang="it-IT" sz="1800" dirty="0"/>
                  <a:t> number, </a:t>
                </a:r>
                <a:r>
                  <a:rPr lang="it-IT" sz="1800" dirty="0" err="1"/>
                  <a:t>obtaining</a:t>
                </a:r>
                <a:r>
                  <a:rPr lang="it-IT" sz="1800" dirty="0"/>
                  <a:t> a </a:t>
                </a:r>
                <a:r>
                  <a:rPr lang="it-IT" sz="1800" dirty="0" err="1"/>
                  <a:t>matrix</a:t>
                </a:r>
                <a:r>
                  <a:rPr lang="it-IT" sz="1800" dirty="0"/>
                  <a:t>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it-IT" sz="1800" dirty="0"/>
                  <a:t> that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complex</a:t>
                </a:r>
                <a:endParaRPr lang="it-IT" sz="1800" dirty="0"/>
              </a:p>
              <a:p>
                <a:pPr marL="342900" indent="-342900">
                  <a:buAutoNum type="arabicParenR"/>
                </a:pPr>
                <a:r>
                  <a:rPr lang="it-IT" sz="1800" dirty="0"/>
                  <a:t>A </a:t>
                </a:r>
                <a:r>
                  <a:rPr lang="it-IT" sz="1800" dirty="0" err="1"/>
                  <a:t>complex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solution</a:t>
                </a:r>
                <a:r>
                  <a:rPr lang="it-IT" sz="1800" dirty="0"/>
                  <a:t>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it-IT" sz="1800" dirty="0"/>
                  <a:t> can be </a:t>
                </a:r>
                <a:r>
                  <a:rPr lang="it-IT" sz="1800" dirty="0" err="1"/>
                  <a:t>found</a:t>
                </a:r>
                <a:r>
                  <a:rPr lang="it-IT" sz="1800" dirty="0"/>
                  <a:t> by computing the top 4 </a:t>
                </a:r>
                <a:r>
                  <a:rPr lang="it-IT" sz="1800" dirty="0" err="1"/>
                  <a:t>eigenvectors</a:t>
                </a:r>
                <a:r>
                  <a:rPr lang="it-IT" sz="1800" dirty="0"/>
                  <a:t> of the </a:t>
                </a:r>
                <a:r>
                  <a:rPr lang="it-IT" sz="1800" dirty="0" err="1"/>
                  <a:t>matrix</a:t>
                </a:r>
                <a:r>
                  <a:rPr lang="it-IT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  <m:r>
                              <m:rPr>
                                <m:nor/>
                              </m:rPr>
                              <a:rPr lang="it-IT" sz="1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⊗</m:t>
                            </m:r>
                            <m:sSub>
                              <m:sSub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𝑍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◦</m:t>
                        </m:r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  <m:r>
                              <m:rPr>
                                <m:nor/>
                              </m:rPr>
                              <a:rPr lang="it-IT" sz="1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⊗</m:t>
                            </m:r>
                            <m:sSub>
                              <m:sSub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it-IT" sz="1800" dirty="0"/>
              </a:p>
              <a:p>
                <a:endParaRPr lang="it-IT" sz="1800" dirty="0"/>
              </a:p>
              <a:p>
                <a:r>
                  <a:rPr lang="it-IT" sz="1800" dirty="0"/>
                  <a:t>The </a:t>
                </a:r>
                <a:r>
                  <a:rPr lang="it-IT" sz="1800" dirty="0" err="1"/>
                  <a:t>imaginary</a:t>
                </a:r>
                <a:r>
                  <a:rPr lang="it-IT" sz="1800" dirty="0"/>
                  <a:t> part of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it-IT" sz="1800" dirty="0"/>
                  <a:t> have to be </a:t>
                </a:r>
                <a:r>
                  <a:rPr lang="it-IT" sz="1800" dirty="0" err="1"/>
                  <a:t>removed</a:t>
                </a:r>
                <a:r>
                  <a:rPr lang="it-IT" sz="1800" dirty="0"/>
                  <a:t>, </a:t>
                </a:r>
                <a:r>
                  <a:rPr lang="it-IT" sz="1800" dirty="0" err="1"/>
                  <a:t>there</a:t>
                </a:r>
                <a:r>
                  <a:rPr lang="it-IT" sz="1800" dirty="0"/>
                  <a:t> are </a:t>
                </a:r>
                <a:r>
                  <a:rPr lang="it-IT" sz="1800" dirty="0" err="1"/>
                  <a:t>two</a:t>
                </a:r>
                <a:r>
                  <a:rPr lang="it-IT" sz="1800" dirty="0"/>
                  <a:t> </a:t>
                </a:r>
                <a:r>
                  <a:rPr lang="it-IT" sz="1800" dirty="0" err="1"/>
                  <a:t>possibilities</a:t>
                </a:r>
                <a:r>
                  <a:rPr lang="it-IT" sz="1800" dirty="0"/>
                  <a:t>:</a:t>
                </a:r>
              </a:p>
              <a:p>
                <a:pPr marL="285750" indent="-285750">
                  <a:buFontTx/>
                  <a:buChar char="-"/>
                </a:pPr>
                <a:r>
                  <a:rPr lang="it-IT" sz="1800" dirty="0" err="1"/>
                  <a:t>Removing</a:t>
                </a:r>
                <a:r>
                  <a:rPr lang="it-IT" sz="1800" dirty="0"/>
                  <a:t> it after computing the </a:t>
                </a:r>
                <a:r>
                  <a:rPr lang="it-IT" sz="1800" dirty="0" err="1"/>
                  <a:t>eigenvectors</a:t>
                </a:r>
                <a:r>
                  <a:rPr lang="it-IT" sz="1800" dirty="0"/>
                  <a:t>, and </a:t>
                </a:r>
                <a:r>
                  <a:rPr lang="it-IT" sz="1800" dirty="0" err="1"/>
                  <a:t>before</a:t>
                </a:r>
                <a:r>
                  <a:rPr lang="it-IT" sz="1800" dirty="0"/>
                  <a:t> scaling by the </a:t>
                </a:r>
                <a:r>
                  <a:rPr lang="it-IT" sz="1800" dirty="0" err="1"/>
                  <a:t>reference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node</a:t>
                </a:r>
                <a:endParaRPr lang="it-IT" sz="1800" dirty="0"/>
              </a:p>
              <a:p>
                <a:pPr marL="285750" indent="-285750">
                  <a:buFontTx/>
                  <a:buChar char="-"/>
                </a:pPr>
                <a:r>
                  <a:rPr lang="it-IT" sz="1800" dirty="0" err="1"/>
                  <a:t>Removing</a:t>
                </a:r>
                <a:r>
                  <a:rPr lang="it-IT" sz="1800" dirty="0"/>
                  <a:t> it after scaling the </a:t>
                </a:r>
                <a:r>
                  <a:rPr lang="it-IT" sz="1800" dirty="0" err="1"/>
                  <a:t>matrices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using</a:t>
                </a:r>
                <a:r>
                  <a:rPr lang="it-IT" sz="1800" dirty="0"/>
                  <a:t> the </a:t>
                </a:r>
                <a:r>
                  <a:rPr lang="it-IT" sz="1800" dirty="0" err="1"/>
                  <a:t>reference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node</a:t>
                </a:r>
                <a:endParaRPr lang="it-IT" sz="1800" dirty="0"/>
              </a:p>
              <a:p>
                <a:pPr marL="285750" indent="-285750">
                  <a:buFontTx/>
                  <a:buChar char="-"/>
                </a:pPr>
                <a:endParaRPr lang="it-IT" sz="1800" dirty="0"/>
              </a:p>
            </p:txBody>
          </p:sp>
        </mc:Choice>
        <mc:Fallback xmlns="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5467B840-14AA-31C4-38B8-237EEF0918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2108352"/>
                <a:ext cx="8323726" cy="3201067"/>
              </a:xfrm>
              <a:blipFill>
                <a:blip r:embed="rId3"/>
                <a:stretch>
                  <a:fillRect l="-586" t="-1143" r="-733" b="-209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084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Extending</a:t>
            </a:r>
            <a:r>
              <a:rPr lang="it-IT" dirty="0"/>
              <a:t>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C0F8029-037C-2F0F-0212-A44B78B17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1601523" y="1397704"/>
            <a:ext cx="6034617" cy="4525963"/>
          </a:xfr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5612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Extending</a:t>
            </a:r>
            <a:r>
              <a:rPr lang="it-IT" dirty="0"/>
              <a:t> the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79C58F9-513C-D123-E372-9372C38826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88869" y="1397704"/>
            <a:ext cx="5766260" cy="461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6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Multi-Source </a:t>
            </a:r>
            <a:r>
              <a:rPr lang="it-IT" dirty="0" err="1"/>
              <a:t>Propagation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467B840-14AA-31C4-38B8-237EEF091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In the </a:t>
            </a:r>
            <a:r>
              <a:rPr lang="it-IT" sz="1800" dirty="0" err="1"/>
              <a:t>spanning</a:t>
            </a:r>
            <a:r>
              <a:rPr lang="it-IT" sz="1800" dirty="0"/>
              <a:t> </a:t>
            </a:r>
            <a:r>
              <a:rPr lang="it-IT" sz="1800" dirty="0" err="1"/>
              <a:t>tree</a:t>
            </a:r>
            <a:r>
              <a:rPr lang="it-IT" sz="1800" dirty="0"/>
              <a:t> </a:t>
            </a:r>
            <a:r>
              <a:rPr lang="it-IT" sz="1800" dirty="0" err="1"/>
              <a:t>approach</a:t>
            </a:r>
            <a:r>
              <a:rPr lang="it-IT" sz="1800" dirty="0"/>
              <a:t>, the root of the </a:t>
            </a:r>
            <a:r>
              <a:rPr lang="it-IT" sz="1800" dirty="0" err="1"/>
              <a:t>tree</a:t>
            </a:r>
            <a:r>
              <a:rPr lang="it-IT" sz="1800" dirty="0"/>
              <a:t> can be </a:t>
            </a:r>
            <a:r>
              <a:rPr lang="it-IT" sz="1800" dirty="0" err="1"/>
              <a:t>chosen</a:t>
            </a:r>
            <a:r>
              <a:rPr lang="it-IT" sz="1800" dirty="0"/>
              <a:t> in </a:t>
            </a:r>
            <a:r>
              <a:rPr lang="it-IT" sz="1800" dirty="0" err="1"/>
              <a:t>different</a:t>
            </a:r>
            <a:r>
              <a:rPr lang="it-IT" sz="1800" dirty="0"/>
              <a:t> ways. Multi-Source </a:t>
            </a:r>
            <a:r>
              <a:rPr lang="it-IT" sz="1800" dirty="0" err="1"/>
              <a:t>Propagation</a:t>
            </a:r>
            <a:r>
              <a:rPr lang="it-IT" sz="1800" dirty="0"/>
              <a:t> exploit </a:t>
            </a:r>
            <a:r>
              <a:rPr lang="it-IT" sz="1800" dirty="0" err="1"/>
              <a:t>this</a:t>
            </a:r>
            <a:r>
              <a:rPr lang="it-IT" sz="1800" dirty="0"/>
              <a:t> </a:t>
            </a:r>
            <a:r>
              <a:rPr lang="it-IT" sz="1800" dirty="0" err="1"/>
              <a:t>fact</a:t>
            </a:r>
            <a:r>
              <a:rPr lang="it-IT" sz="1800" dirty="0"/>
              <a:t> by </a:t>
            </a:r>
            <a:r>
              <a:rPr lang="it-IT" sz="1800" dirty="0" err="1"/>
              <a:t>aggregating</a:t>
            </a:r>
            <a:r>
              <a:rPr lang="it-IT" sz="1800" dirty="0"/>
              <a:t> </a:t>
            </a:r>
            <a:r>
              <a:rPr lang="it-IT" sz="1800" dirty="0" err="1"/>
              <a:t>different</a:t>
            </a:r>
            <a:r>
              <a:rPr lang="it-IT" sz="1800" dirty="0"/>
              <a:t> </a:t>
            </a:r>
            <a:r>
              <a:rPr lang="it-IT" sz="1800" dirty="0" err="1"/>
              <a:t>solutions</a:t>
            </a:r>
            <a:r>
              <a:rPr lang="it-IT" sz="1800" dirty="0"/>
              <a:t> from </a:t>
            </a:r>
            <a:r>
              <a:rPr lang="it-IT" sz="1800" dirty="0" err="1"/>
              <a:t>different</a:t>
            </a:r>
            <a:r>
              <a:rPr lang="it-IT" sz="1800" dirty="0"/>
              <a:t> </a:t>
            </a:r>
            <a:r>
              <a:rPr lang="it-IT" sz="1800" dirty="0" err="1"/>
              <a:t>spanning</a:t>
            </a:r>
            <a:r>
              <a:rPr lang="it-IT" sz="1800" dirty="0"/>
              <a:t> </a:t>
            </a:r>
            <a:r>
              <a:rPr lang="it-IT" sz="1800" dirty="0" err="1"/>
              <a:t>trees</a:t>
            </a:r>
            <a:r>
              <a:rPr lang="it-IT" sz="1800" dirty="0"/>
              <a:t>.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EFFAC99-D99A-A06B-6F02-850318D4D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0992" y="2614919"/>
            <a:ext cx="337185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F0DC689-3460-1852-05EB-B27799673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78" y="2614919"/>
            <a:ext cx="3819525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9335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1D51A2-EA31-2DC5-9305-5275ACD2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Multi-Source </a:t>
            </a:r>
            <a:r>
              <a:rPr lang="it-IT" dirty="0" err="1"/>
              <a:t>Propagation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7CE22EBF-2193-0BF8-4F70-D87096FD5F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AutoNum type="arabicPeriod"/>
                </a:pPr>
                <a:r>
                  <a:rPr lang="it-IT" sz="1800" dirty="0"/>
                  <a:t>Compute the </a:t>
                </a:r>
                <a:r>
                  <a:rPr lang="it-IT" sz="1800" dirty="0" err="1"/>
                  <a:t>spanning</a:t>
                </a:r>
                <a:r>
                  <a:rPr lang="it-IT" sz="1800" dirty="0"/>
                  <a:t> </a:t>
                </a:r>
                <a:r>
                  <a:rPr lang="it-IT" sz="1800" dirty="0" err="1"/>
                  <a:t>tree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solution</a:t>
                </a:r>
                <a:r>
                  <a:rPr lang="it-IT" sz="1800" dirty="0"/>
                  <a:t> for 10 </a:t>
                </a:r>
                <a:r>
                  <a:rPr lang="it-IT" sz="1800" dirty="0" err="1"/>
                  <a:t>different</a:t>
                </a:r>
                <a:r>
                  <a:rPr lang="it-IT" sz="1800" dirty="0"/>
                  <a:t> roots: the 10 </a:t>
                </a:r>
                <a:r>
                  <a:rPr lang="it-IT" sz="1800" dirty="0" err="1"/>
                  <a:t>nodes</a:t>
                </a:r>
                <a:r>
                  <a:rPr lang="it-IT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, …, </m:t>
                    </m:r>
                    <m:sSub>
                      <m:sSubPr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sub>
                    </m:sSub>
                  </m:oMath>
                </a14:m>
                <a:r>
                  <a:rPr lang="it-IT" sz="1800" dirty="0"/>
                  <a:t> with the </a:t>
                </a:r>
                <a:r>
                  <a:rPr lang="it-IT" sz="1800" dirty="0" err="1"/>
                  <a:t>highest</a:t>
                </a:r>
                <a:r>
                  <a:rPr lang="it-IT" sz="1800" dirty="0"/>
                  <a:t> degree, </a:t>
                </a:r>
                <a:r>
                  <a:rPr lang="it-IT" sz="1800" dirty="0" err="1"/>
                  <a:t>obtaining</a:t>
                </a:r>
                <a:endParaRPr lang="it-IT" sz="1800" dirty="0"/>
              </a:p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it-IT" sz="180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it-IT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Sup>
                              <m:sSubSupPr>
                                <m:ctrlPr>
                                  <a:rPr lang="it-IT" sz="180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bSup>
                          </m:e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…</m:t>
                            </m:r>
                          </m:e>
                          <m:e>
                            <m:sSubSup>
                              <m:sSubSupPr>
                                <m:ctrlPr>
                                  <a:rPr lang="it-IT" sz="180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  <m:sup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bSup>
                          </m:e>
                        </m:eqArr>
                      </m:e>
                    </m:d>
                  </m:oMath>
                </a14:m>
                <a:r>
                  <a:rPr lang="it-IT" sz="1800" dirty="0"/>
                  <a:t>, </a:t>
                </a:r>
                <a:r>
                  <a:rPr lang="it-IT" sz="1800" dirty="0" err="1"/>
                  <a:t>where</a:t>
                </a:r>
                <a:r>
                  <a:rPr lang="it-IT" sz="18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sSub>
                          <m:sSubPr>
                            <m:ctrlPr>
                              <a:rPr lang="it-IT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it-IT" sz="1800" dirty="0"/>
                  <a:t>, for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=1, …10</m:t>
                    </m:r>
                  </m:oMath>
                </a14:m>
                <a:endParaRPr lang="it-IT" sz="1800" dirty="0"/>
              </a:p>
              <a:p>
                <a:pPr marL="342900" indent="-342900">
                  <a:buFont typeface="+mj-lt"/>
                  <a:buAutoNum type="arabicPeriod" startAt="2"/>
                </a:pPr>
                <a:r>
                  <a:rPr lang="it-IT" sz="1800" dirty="0" err="1"/>
                  <a:t>Align</a:t>
                </a:r>
                <a:r>
                  <a:rPr lang="it-IT" sz="1800" dirty="0"/>
                  <a:t> each </a:t>
                </a:r>
                <a:r>
                  <a:rPr lang="it-IT" sz="1800" dirty="0" err="1"/>
                  <a:t>solution</a:t>
                </a:r>
                <a:r>
                  <a:rPr lang="it-IT" sz="1800" dirty="0"/>
                  <a:t> to the same </a:t>
                </a:r>
                <a:r>
                  <a:rPr lang="it-IT" sz="1800" dirty="0" err="1"/>
                  <a:t>reference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node</a:t>
                </a:r>
                <a:r>
                  <a:rPr lang="it-IT" sz="1800" dirty="0"/>
                  <a:t> (the </a:t>
                </a:r>
                <a:r>
                  <a:rPr lang="it-IT" sz="1800" dirty="0" err="1"/>
                  <a:t>node</a:t>
                </a:r>
                <a:r>
                  <a:rPr lang="it-IT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it-IT" sz="1800" dirty="0"/>
                  <a:t> with the </a:t>
                </a:r>
                <a:r>
                  <a:rPr lang="it-IT" sz="1800" dirty="0" err="1"/>
                  <a:t>highest</a:t>
                </a:r>
                <a:r>
                  <a:rPr lang="it-IT" sz="1800" dirty="0"/>
                  <a:t> degree):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it-IT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sSup>
                      <m:sSup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Sup>
                          <m:sSubSupPr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sSub>
                              <m:sSubPr>
                                <m:ctrlPr>
                                  <a:rPr lang="it-IT" sz="18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sub>
                          <m:sup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bSup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it-IT" sz="1800" dirty="0"/>
              </a:p>
              <a:p>
                <a:pPr marL="342900" indent="-342900">
                  <a:buFont typeface="+mj-lt"/>
                  <a:buAutoNum type="arabicPeriod" startAt="2"/>
                </a:pPr>
                <a:r>
                  <a:rPr lang="it-IT" sz="1800" dirty="0" err="1"/>
                  <a:t>Normalize</a:t>
                </a:r>
                <a:r>
                  <a:rPr lang="it-IT" sz="1800" dirty="0"/>
                  <a:t> each </a:t>
                </a:r>
                <a:r>
                  <a:rPr lang="it-IT" sz="1800" dirty="0" err="1"/>
                  <a:t>matrix</a:t>
                </a:r>
                <a:r>
                  <a:rPr lang="it-IT" sz="1800" dirty="0"/>
                  <a:t> </a:t>
                </a:r>
                <a:r>
                  <a:rPr lang="it-IT" sz="1800" dirty="0" err="1"/>
                  <a:t>using</a:t>
                </a:r>
                <a:r>
                  <a:rPr lang="it-IT" sz="1800" dirty="0"/>
                  <a:t> the sum of the </a:t>
                </a:r>
                <a:r>
                  <a:rPr lang="it-IT" sz="1800" dirty="0" err="1"/>
                  <a:t>elements</a:t>
                </a:r>
                <a:r>
                  <a:rPr lang="it-IT" sz="1800" dirty="0"/>
                  <a:t> and </a:t>
                </a:r>
                <a:r>
                  <a:rPr lang="it-IT" sz="1800" dirty="0" err="1"/>
                  <a:t>then</a:t>
                </a:r>
                <a:r>
                  <a:rPr lang="it-IT" sz="1800" dirty="0"/>
                  <a:t> the </a:t>
                </a:r>
                <a:r>
                  <a:rPr lang="it-IT" sz="1800" dirty="0" err="1"/>
                  <a:t>norm</a:t>
                </a:r>
                <a:r>
                  <a:rPr lang="it-IT" sz="1800" dirty="0"/>
                  <a:t> of the </a:t>
                </a:r>
                <a:r>
                  <a:rPr lang="it-IT" sz="1800" dirty="0" err="1"/>
                  <a:t>vectorized</a:t>
                </a:r>
                <a:r>
                  <a:rPr lang="it-IT" sz="1800" dirty="0"/>
                  <a:t> </a:t>
                </a:r>
                <a:r>
                  <a:rPr lang="it-IT" sz="1800" dirty="0" err="1"/>
                  <a:t>form</a:t>
                </a:r>
                <a:r>
                  <a:rPr lang="it-IT" sz="1800" dirty="0"/>
                  <a:t> of the </a:t>
                </a:r>
                <a:r>
                  <a:rPr lang="it-IT" sz="1800" dirty="0" err="1"/>
                  <a:t>matrix</a:t>
                </a:r>
                <a:r>
                  <a:rPr lang="it-IT" sz="1800" dirty="0"/>
                  <a:t>.</a:t>
                </a:r>
              </a:p>
              <a:p>
                <a:pPr marL="342900" indent="-342900">
                  <a:buFont typeface="+mj-lt"/>
                  <a:buAutoNum type="arabicPeriod" startAt="2"/>
                </a:pPr>
                <a:r>
                  <a:rPr lang="it-IT" sz="1800" dirty="0"/>
                  <a:t>Aggregate the 10 </a:t>
                </a:r>
                <a:r>
                  <a:rPr lang="it-IT" sz="1800" dirty="0" err="1"/>
                  <a:t>results</a:t>
                </a:r>
                <a:r>
                  <a:rPr lang="it-IT" sz="1800" dirty="0"/>
                  <a:t> by computing the </a:t>
                </a:r>
                <a:r>
                  <a:rPr lang="it-IT" sz="1800" dirty="0" err="1"/>
                  <a:t>average</a:t>
                </a:r>
                <a:r>
                  <a:rPr lang="it-IT" sz="1800" dirty="0"/>
                  <a:t> for each </a:t>
                </a:r>
                <a:r>
                  <a:rPr lang="it-IT" sz="1800" dirty="0" err="1"/>
                  <a:t>node</a:t>
                </a:r>
                <a:endParaRPr lang="it-IT" sz="1800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7CE22EBF-2193-0BF8-4F70-D87096FD5F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40" t="-8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D06D6618-F30E-BD8B-8323-D183AD2956CD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1262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Multi-Source </a:t>
            </a:r>
            <a:r>
              <a:rPr lang="it-IT" dirty="0" err="1"/>
              <a:t>Propagation</a:t>
            </a:r>
            <a:endParaRPr lang="it-IT" dirty="0"/>
          </a:p>
        </p:txBody>
      </p:sp>
      <p:pic>
        <p:nvPicPr>
          <p:cNvPr id="5" name="Segnaposto contenuto 4" descr="Immagine che contiene grafico&#10;&#10;Descrizione generata automaticamente">
            <a:extLst>
              <a:ext uri="{FF2B5EF4-FFF2-40B4-BE49-F238E27FC236}">
                <a16:creationId xmlns:a16="http://schemas.microsoft.com/office/drawing/2014/main" id="{3E40CDE2-D65C-C8B4-8AAC-2C82DA72B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953" y="2015675"/>
            <a:ext cx="4386699" cy="3290024"/>
          </a:xfr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13D76DC2-7FBC-5F7B-D16F-E7D2987FF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347" y="2015675"/>
            <a:ext cx="4386700" cy="329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8529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Multi-Source </a:t>
            </a:r>
            <a:r>
              <a:rPr lang="it-IT" dirty="0" err="1"/>
              <a:t>Propagation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7E076437-2050-FCC0-493D-0F4F03B60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90" y="2015486"/>
            <a:ext cx="4387200" cy="3290400"/>
          </a:xfrm>
          <a:prstGeom prst="rect">
            <a:avLst/>
          </a:prstGeom>
        </p:spPr>
      </p:pic>
      <p:pic>
        <p:nvPicPr>
          <p:cNvPr id="11" name="Immagine 10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E477E605-8FED-1591-F5E3-F23762FEC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8312" y="2015486"/>
            <a:ext cx="4387200" cy="329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931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Multi-Source </a:t>
            </a:r>
            <a:r>
              <a:rPr lang="it-IT" dirty="0" err="1"/>
              <a:t>Propagation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Segnaposto contenuto 7" descr="Immagine che contiene grafico&#10;&#10;Descrizione generata automaticamente">
            <a:extLst>
              <a:ext uri="{FF2B5EF4-FFF2-40B4-BE49-F238E27FC236}">
                <a16:creationId xmlns:a16="http://schemas.microsoft.com/office/drawing/2014/main" id="{1E8DCCA9-90F4-E075-264F-76247D2B1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1733" y="1397704"/>
            <a:ext cx="6034617" cy="4525963"/>
          </a:xfrm>
        </p:spPr>
      </p:pic>
    </p:spTree>
    <p:extLst>
      <p:ext uri="{BB962C8B-B14F-4D97-AF65-F5344CB8AC3E}">
        <p14:creationId xmlns:p14="http://schemas.microsoft.com/office/powerpoint/2010/main" val="3760642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Tests</a:t>
            </a:r>
            <a:r>
              <a:rPr lang="it-IT" dirty="0"/>
              <a:t> with </a:t>
            </a:r>
            <a:r>
              <a:rPr lang="it-IT" dirty="0" err="1"/>
              <a:t>outliers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BFC8859E-1881-1C20-9B4A-CC8D087E34C3}"/>
                  </a:ext>
                </a:extLst>
              </p:cNvPr>
              <p:cNvSpPr txBox="1"/>
              <p:nvPr/>
            </p:nvSpPr>
            <p:spPr>
              <a:xfrm>
                <a:off x="462116" y="1641987"/>
                <a:ext cx="8072284" cy="37662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Given a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certain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percentage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of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outliers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𝛼</m:t>
                    </m:r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some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synthetic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datasets have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been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generated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in the following way:</a:t>
                </a:r>
              </a:p>
              <a:p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An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initial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block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vector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×4</m:t>
                        </m:r>
                      </m:sup>
                    </m:sSup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was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generated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from random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transformations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, from which 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matrix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p>
                    </m:sSup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was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computed</a:t>
                </a:r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A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gaussian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noise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was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added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Some random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edges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were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deleted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from 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graph</a:t>
                </a:r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A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percentage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𝛼</m:t>
                    </m:r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of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transformations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𝑖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𝑗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were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selected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from 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remaining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transformations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replaced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with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totally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random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transformations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𝑅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𝑖𝑗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𝑍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𝑖𝑗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𝑖𝑗</m:t>
                        </m:r>
                      </m:sub>
                    </m:sSub>
                    <m:r>
                      <a:rPr lang="it-IT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𝑍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𝑗𝑖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bSup>
                      <m:sSubSupPr>
                        <m:ctrlPr>
                          <a:rPr lang="it-IT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𝑖𝑗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−1</m:t>
                        </m:r>
                      </m:sup>
                    </m:sSubSup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BFC8859E-1881-1C20-9B4A-CC8D087E34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116" y="1641987"/>
                <a:ext cx="8072284" cy="3766287"/>
              </a:xfrm>
              <a:prstGeom prst="rect">
                <a:avLst/>
              </a:prstGeom>
              <a:blipFill>
                <a:blip r:embed="rId3"/>
                <a:stretch>
                  <a:fillRect l="-680" t="-809" b="-64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4003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E111AB5-C660-87B0-048A-CFF3A01064D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982" y="1740759"/>
            <a:ext cx="4601496" cy="3649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DAD1B66-8B83-F003-F663-E184C10F1E09}"/>
                  </a:ext>
                </a:extLst>
              </p:cNvPr>
              <p:cNvSpPr txBox="1"/>
              <p:nvPr/>
            </p:nvSpPr>
            <p:spPr>
              <a:xfrm>
                <a:off x="4853803" y="2240442"/>
                <a:ext cx="3824748" cy="26497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In 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synchronization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problem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there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a network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where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marL="285750" indent="-285750">
                  <a:buFontTx/>
                  <a:buChar char="-"/>
                </a:pP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node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states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are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unknown</a:t>
                </a:r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A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certain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relation (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measurement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between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pair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of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nodes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know</a:t>
                </a:r>
              </a:p>
              <a:p>
                <a:pPr marL="285750" indent="-285750">
                  <a:buFontTx/>
                  <a:buChar char="-"/>
                </a:pPr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The goal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find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unknown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states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DAD1B66-8B83-F003-F663-E184C10F1E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3803" y="2240442"/>
                <a:ext cx="3824748" cy="2649700"/>
              </a:xfrm>
              <a:prstGeom prst="rect">
                <a:avLst/>
              </a:prstGeom>
              <a:blipFill>
                <a:blip r:embed="rId4"/>
                <a:stretch>
                  <a:fillRect l="-1274" t="-1382" r="-1911" b="-207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73051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Tests</a:t>
            </a:r>
            <a:r>
              <a:rPr lang="it-IT" dirty="0"/>
              <a:t> with </a:t>
            </a:r>
            <a:r>
              <a:rPr lang="it-IT" dirty="0" err="1"/>
              <a:t>outliers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C620E58-B91C-016D-609D-6316C28066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35394" y="1533231"/>
            <a:ext cx="5673213" cy="425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5969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Tests</a:t>
            </a:r>
            <a:r>
              <a:rPr lang="it-IT" dirty="0"/>
              <a:t> with </a:t>
            </a:r>
            <a:r>
              <a:rPr lang="it-IT" dirty="0" err="1"/>
              <a:t>outliers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0DACFEA-8590-E4D0-4692-CB94FFB49C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35200" y="1533086"/>
            <a:ext cx="5673600" cy="425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086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Tests</a:t>
            </a:r>
            <a:r>
              <a:rPr lang="it-IT" dirty="0"/>
              <a:t> with </a:t>
            </a:r>
            <a:r>
              <a:rPr lang="it-IT" dirty="0" err="1"/>
              <a:t>outliers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C9A1DF0-A54C-2A15-EFE8-0B28B5CE91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35200" y="1533086"/>
            <a:ext cx="5673600" cy="425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558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8B7A86-1D75-C3F2-E74F-F4D7E5B66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9DFC966-E031-F46F-2715-9F1F6F1F5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it-IT" sz="1800" dirty="0"/>
              <a:t>The extension of the </a:t>
            </a:r>
            <a:r>
              <a:rPr lang="it-IT" sz="1800" dirty="0" err="1"/>
              <a:t>spectral</a:t>
            </a:r>
            <a:r>
              <a:rPr lang="it-IT" sz="1800" dirty="0"/>
              <a:t> </a:t>
            </a:r>
            <a:r>
              <a:rPr lang="it-IT" sz="1800" dirty="0" err="1"/>
              <a:t>solution</a:t>
            </a:r>
            <a:r>
              <a:rPr lang="it-IT" sz="1800" dirty="0"/>
              <a:t> </a:t>
            </a:r>
            <a:r>
              <a:rPr lang="it-IT" sz="1800" dirty="0" err="1"/>
              <a:t>using</a:t>
            </a:r>
            <a:r>
              <a:rPr lang="it-IT" sz="1800" dirty="0"/>
              <a:t> </a:t>
            </a:r>
            <a:r>
              <a:rPr lang="it-IT" sz="1800" dirty="0" err="1"/>
              <a:t>complex</a:t>
            </a:r>
            <a:r>
              <a:rPr lang="it-IT" sz="1800" dirty="0"/>
              <a:t> </a:t>
            </a:r>
            <a:r>
              <a:rPr lang="it-IT" sz="1800" dirty="0" err="1"/>
              <a:t>matrices</a:t>
            </a:r>
            <a:r>
              <a:rPr lang="it-IT" sz="1800" dirty="0"/>
              <a:t> </a:t>
            </a:r>
            <a:r>
              <a:rPr lang="it-IT" sz="1800" dirty="0" err="1"/>
              <a:t>permit</a:t>
            </a:r>
            <a:r>
              <a:rPr lang="it-IT" sz="1800" dirty="0"/>
              <a:t> to </a:t>
            </a:r>
            <a:r>
              <a:rPr lang="it-IT" sz="1800" dirty="0" err="1"/>
              <a:t>obtain</a:t>
            </a:r>
            <a:r>
              <a:rPr lang="it-IT" sz="1800" dirty="0"/>
              <a:t> </a:t>
            </a:r>
            <a:r>
              <a:rPr lang="it-IT" sz="1800" dirty="0" err="1"/>
              <a:t>similar</a:t>
            </a:r>
            <a:r>
              <a:rPr lang="it-IT" sz="1800" dirty="0"/>
              <a:t> </a:t>
            </a:r>
            <a:r>
              <a:rPr lang="it-IT" sz="1800" dirty="0" err="1"/>
              <a:t>results</a:t>
            </a:r>
            <a:r>
              <a:rPr lang="it-IT" sz="1800" dirty="0"/>
              <a:t> w.r.t. the </a:t>
            </a:r>
            <a:r>
              <a:rPr lang="it-IT" sz="1800" dirty="0" err="1"/>
              <a:t>homography</a:t>
            </a:r>
            <a:r>
              <a:rPr lang="it-IT" sz="1800" dirty="0"/>
              <a:t> </a:t>
            </a:r>
            <a:r>
              <a:rPr lang="it-IT" sz="1800" dirty="0" err="1"/>
              <a:t>synchronization</a:t>
            </a:r>
            <a:r>
              <a:rPr lang="it-IT" sz="1800" dirty="0"/>
              <a:t> </a:t>
            </a:r>
            <a:r>
              <a:rPr lang="it-IT" sz="1800" dirty="0" err="1"/>
              <a:t>problem</a:t>
            </a:r>
            <a:r>
              <a:rPr lang="it-IT" sz="1800" dirty="0"/>
              <a:t>.</a:t>
            </a:r>
          </a:p>
          <a:p>
            <a:pPr marL="285750" indent="-285750">
              <a:buFontTx/>
              <a:buChar char="-"/>
            </a:pPr>
            <a:endParaRPr lang="it-IT" sz="1800" dirty="0"/>
          </a:p>
          <a:p>
            <a:pPr marL="285750" indent="-285750">
              <a:buFontTx/>
              <a:buChar char="-"/>
            </a:pPr>
            <a:endParaRPr lang="it-IT" sz="1800" dirty="0"/>
          </a:p>
          <a:p>
            <a:pPr marL="285750" indent="-285750">
              <a:buFontTx/>
              <a:buChar char="-"/>
            </a:pPr>
            <a:r>
              <a:rPr lang="it-IT" sz="1800" dirty="0"/>
              <a:t>The Multi Source </a:t>
            </a:r>
            <a:r>
              <a:rPr lang="it-IT" sz="1800" dirty="0" err="1"/>
              <a:t>Propagation</a:t>
            </a:r>
            <a:r>
              <a:rPr lang="it-IT" sz="1800" dirty="0"/>
              <a:t> </a:t>
            </a:r>
            <a:r>
              <a:rPr lang="it-IT" sz="1800" dirty="0" err="1"/>
              <a:t>does</a:t>
            </a:r>
            <a:r>
              <a:rPr lang="it-IT" sz="1800" dirty="0"/>
              <a:t> </a:t>
            </a:r>
            <a:r>
              <a:rPr lang="it-IT" sz="1800" dirty="0" err="1"/>
              <a:t>not</a:t>
            </a:r>
            <a:r>
              <a:rPr lang="it-IT" sz="1800" dirty="0"/>
              <a:t> </a:t>
            </a:r>
            <a:r>
              <a:rPr lang="it-IT" sz="1800" dirty="0" err="1"/>
              <a:t>improve</a:t>
            </a:r>
            <a:r>
              <a:rPr lang="it-IT" sz="1800" dirty="0"/>
              <a:t> the </a:t>
            </a:r>
            <a:r>
              <a:rPr lang="it-IT" sz="1800" dirty="0" err="1"/>
              <a:t>spanning</a:t>
            </a:r>
            <a:r>
              <a:rPr lang="it-IT" sz="1800" dirty="0"/>
              <a:t> </a:t>
            </a:r>
            <a:r>
              <a:rPr lang="it-IT" sz="1800" dirty="0" err="1"/>
              <a:t>tree</a:t>
            </a:r>
            <a:r>
              <a:rPr lang="it-IT" sz="1800" dirty="0"/>
              <a:t> </a:t>
            </a:r>
            <a:r>
              <a:rPr lang="it-IT" sz="1800" dirty="0" err="1"/>
              <a:t>solution</a:t>
            </a:r>
            <a:r>
              <a:rPr lang="it-IT" sz="1800" dirty="0"/>
              <a:t> because of </a:t>
            </a:r>
            <a:r>
              <a:rPr lang="it-IT" sz="1800" dirty="0" err="1"/>
              <a:t>numerical</a:t>
            </a:r>
            <a:r>
              <a:rPr lang="it-IT" sz="1800" dirty="0"/>
              <a:t> </a:t>
            </a:r>
            <a:r>
              <a:rPr lang="it-IT" sz="1800" dirty="0" err="1"/>
              <a:t>errors</a:t>
            </a:r>
            <a:r>
              <a:rPr lang="it-IT" sz="1800" dirty="0"/>
              <a:t> due to </a:t>
            </a:r>
            <a:r>
              <a:rPr lang="it-IT" sz="1800" dirty="0" err="1"/>
              <a:t>many</a:t>
            </a:r>
            <a:r>
              <a:rPr lang="it-IT" sz="1800" dirty="0"/>
              <a:t> </a:t>
            </a:r>
            <a:r>
              <a:rPr lang="it-IT" sz="1800" dirty="0" err="1"/>
              <a:t>matrix</a:t>
            </a:r>
            <a:r>
              <a:rPr lang="it-IT" sz="1800" dirty="0"/>
              <a:t> </a:t>
            </a:r>
            <a:r>
              <a:rPr lang="it-IT" sz="1800" dirty="0" err="1"/>
              <a:t>multiplications</a:t>
            </a:r>
            <a:endParaRPr lang="it-IT" sz="1800" dirty="0"/>
          </a:p>
          <a:p>
            <a:pPr marL="285750" indent="-285750">
              <a:buFontTx/>
              <a:buChar char="-"/>
            </a:pPr>
            <a:endParaRPr lang="it-IT" sz="1800" dirty="0"/>
          </a:p>
          <a:p>
            <a:pPr marL="285750" indent="-285750">
              <a:buFontTx/>
              <a:buChar char="-"/>
            </a:pPr>
            <a:endParaRPr lang="it-IT" sz="1800" dirty="0"/>
          </a:p>
          <a:p>
            <a:pPr marL="285750" indent="-285750">
              <a:buFontTx/>
              <a:buChar char="-"/>
            </a:pPr>
            <a:r>
              <a:rPr lang="it-IT" sz="1800" dirty="0"/>
              <a:t>The extension of </a:t>
            </a:r>
            <a:r>
              <a:rPr lang="it-IT" sz="1800" dirty="0" err="1"/>
              <a:t>spectral</a:t>
            </a:r>
            <a:r>
              <a:rPr lang="it-IT" sz="1800" dirty="0"/>
              <a:t> </a:t>
            </a:r>
            <a:r>
              <a:rPr lang="it-IT" sz="1800" dirty="0" err="1"/>
              <a:t>solution</a:t>
            </a:r>
            <a:r>
              <a:rPr lang="it-IT" sz="1800" dirty="0"/>
              <a:t> to the </a:t>
            </a:r>
            <a:r>
              <a:rPr lang="it-IT" sz="1800" dirty="0" err="1"/>
              <a:t>projective</a:t>
            </a:r>
            <a:r>
              <a:rPr lang="it-IT" sz="1800" dirty="0"/>
              <a:t> </a:t>
            </a:r>
            <a:r>
              <a:rPr lang="it-IT" sz="1800" dirty="0" err="1"/>
              <a:t>synchronization</a:t>
            </a:r>
            <a:r>
              <a:rPr lang="it-IT" sz="1800" dirty="0"/>
              <a:t> </a:t>
            </a:r>
            <a:r>
              <a:rPr lang="it-IT" sz="1800" dirty="0" err="1"/>
              <a:t>gives</a:t>
            </a:r>
            <a:r>
              <a:rPr lang="it-IT" sz="1800" dirty="0"/>
              <a:t> the best </a:t>
            </a:r>
            <a:r>
              <a:rPr lang="it-IT" sz="1800" dirty="0" err="1"/>
              <a:t>results</a:t>
            </a:r>
            <a:r>
              <a:rPr lang="it-IT" sz="1800" dirty="0"/>
              <a:t> but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not</a:t>
            </a:r>
            <a:r>
              <a:rPr lang="it-IT" sz="1800" dirty="0"/>
              <a:t> </a:t>
            </a:r>
            <a:r>
              <a:rPr lang="it-IT" sz="1800" dirty="0" err="1"/>
              <a:t>robust</a:t>
            </a:r>
            <a:r>
              <a:rPr lang="it-IT" sz="1800" dirty="0"/>
              <a:t> to the </a:t>
            </a:r>
            <a:r>
              <a:rPr lang="it-IT" sz="1800" dirty="0" err="1"/>
              <a:t>presence</a:t>
            </a:r>
            <a:r>
              <a:rPr lang="it-IT" sz="1800" dirty="0"/>
              <a:t> of </a:t>
            </a:r>
            <a:r>
              <a:rPr lang="it-IT" sz="1800" dirty="0" err="1"/>
              <a:t>outliers</a:t>
            </a:r>
            <a:r>
              <a:rPr lang="it-IT" sz="1800" dirty="0"/>
              <a:t>. </a:t>
            </a:r>
            <a:r>
              <a:rPr lang="it-IT" sz="1800" dirty="0" err="1"/>
              <a:t>Further</a:t>
            </a:r>
            <a:r>
              <a:rPr lang="it-IT" sz="1800" dirty="0"/>
              <a:t> </a:t>
            </a:r>
            <a:r>
              <a:rPr lang="it-IT" sz="1800" dirty="0" err="1"/>
              <a:t>analysis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required</a:t>
            </a:r>
            <a:r>
              <a:rPr lang="it-IT" sz="1800" dirty="0"/>
              <a:t> to </a:t>
            </a:r>
            <a:r>
              <a:rPr lang="it-IT" sz="1800" dirty="0" err="1"/>
              <a:t>understand</a:t>
            </a:r>
            <a:r>
              <a:rPr lang="it-IT" sz="1800" dirty="0"/>
              <a:t> and fix </a:t>
            </a:r>
            <a:r>
              <a:rPr lang="it-IT" sz="1800" dirty="0" err="1"/>
              <a:t>this</a:t>
            </a:r>
            <a:r>
              <a:rPr lang="it-IT" sz="1800" dirty="0"/>
              <a:t> </a:t>
            </a:r>
            <a:r>
              <a:rPr lang="it-IT" sz="1800" dirty="0" err="1"/>
              <a:t>behaviour</a:t>
            </a:r>
            <a:endParaRPr lang="it-IT" sz="18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B40710C7-50FA-8CF0-ACC4-03C95B9C86EB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7074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synchronization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E111AB5-C660-87B0-048A-CFF3A01064D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982" y="1740759"/>
            <a:ext cx="4601496" cy="3649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2C828FCB-22DF-E3B7-A471-6238744C23A4}"/>
                  </a:ext>
                </a:extLst>
              </p:cNvPr>
              <p:cNvSpPr txBox="1"/>
              <p:nvPr/>
            </p:nvSpPr>
            <p:spPr>
              <a:xfrm>
                <a:off x="4778477" y="1740759"/>
                <a:ext cx="4091087" cy="40840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problem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represented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by a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graph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where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measurements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are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labeling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of 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edges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 marL="285750" indent="-285750">
                  <a:buFontTx/>
                  <a:buChar char="-"/>
                </a:pP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graph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must be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connected</a:t>
                </a:r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Node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labels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) are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element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of a group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, ∗)</m:t>
                    </m:r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Labels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must be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consistent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(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noise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free case): </a:t>
                </a:r>
              </a:p>
              <a:p>
                <a:pPr marL="742950" lvl="1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742950" lvl="1" indent="-285750">
                  <a:buFontTx/>
                  <a:buChar char="-"/>
                </a:pP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{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0" smtClean="0">
                        <a:latin typeface="Cambria Math" panose="02040503050406030204" pitchFamily="18" charset="0"/>
                      </a:rPr>
                      <m:t>…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, 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forms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a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cycle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then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      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23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∗…∗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</a:rPr>
                          <m:t>Σ</m:t>
                        </m:r>
                      </m:sub>
                    </m:sSub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Consistency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error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(with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noise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𝜀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𝑥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)= 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𝛿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(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𝑖𝑗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</m:e>
                    </m:nary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2C828FCB-22DF-E3B7-A471-6238744C23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8477" y="1740759"/>
                <a:ext cx="4091087" cy="4084067"/>
              </a:xfrm>
              <a:prstGeom prst="rect">
                <a:avLst/>
              </a:prstGeom>
              <a:blipFill>
                <a:blip r:embed="rId4"/>
                <a:stretch>
                  <a:fillRect l="-1341" t="-896" b="-1522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4855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reference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: </a:t>
            </a:r>
            <a:r>
              <a:rPr lang="it-IT" dirty="0" err="1"/>
              <a:t>spanning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</a:t>
            </a:r>
            <a:r>
              <a:rPr lang="it-IT" dirty="0" err="1"/>
              <a:t>approach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467B840-14AA-31C4-38B8-237EEF09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323726" cy="1083546"/>
          </a:xfrm>
        </p:spPr>
        <p:txBody>
          <a:bodyPr>
            <a:normAutofit lnSpcReduction="10000"/>
          </a:bodyPr>
          <a:lstStyle/>
          <a:p>
            <a:r>
              <a:rPr lang="it-IT" sz="1800" dirty="0"/>
              <a:t>A </a:t>
            </a:r>
            <a:r>
              <a:rPr lang="it-IT" sz="1800" dirty="0" err="1"/>
              <a:t>basic</a:t>
            </a:r>
            <a:r>
              <a:rPr lang="it-IT" sz="1800" dirty="0"/>
              <a:t> </a:t>
            </a:r>
            <a:r>
              <a:rPr lang="it-IT" sz="1800" dirty="0" err="1"/>
              <a:t>approach</a:t>
            </a:r>
            <a:r>
              <a:rPr lang="it-IT" sz="1800" dirty="0"/>
              <a:t> </a:t>
            </a:r>
            <a:r>
              <a:rPr lang="it-IT" sz="1800" dirty="0" err="1"/>
              <a:t>consist</a:t>
            </a:r>
            <a:r>
              <a:rPr lang="it-IT" sz="1800" dirty="0"/>
              <a:t> in </a:t>
            </a:r>
            <a:r>
              <a:rPr lang="it-IT" sz="1800" dirty="0" err="1"/>
              <a:t>finding</a:t>
            </a:r>
            <a:r>
              <a:rPr lang="it-IT" sz="1800" dirty="0"/>
              <a:t> a minimum </a:t>
            </a:r>
            <a:r>
              <a:rPr lang="it-IT" sz="1800" dirty="0" err="1"/>
              <a:t>spanning</a:t>
            </a:r>
            <a:r>
              <a:rPr lang="it-IT" sz="1800" dirty="0"/>
              <a:t> </a:t>
            </a:r>
            <a:r>
              <a:rPr lang="it-IT" sz="1800" dirty="0" err="1"/>
              <a:t>tree</a:t>
            </a:r>
            <a:r>
              <a:rPr lang="it-IT" sz="1800" dirty="0"/>
              <a:t> of the </a:t>
            </a:r>
            <a:r>
              <a:rPr lang="it-IT" sz="1800" dirty="0" err="1"/>
              <a:t>measurement</a:t>
            </a:r>
            <a:r>
              <a:rPr lang="it-IT" sz="1800" dirty="0"/>
              <a:t> </a:t>
            </a:r>
            <a:r>
              <a:rPr lang="it-IT" sz="1800" dirty="0" err="1"/>
              <a:t>graph</a:t>
            </a:r>
            <a:r>
              <a:rPr lang="it-IT" sz="1800" dirty="0"/>
              <a:t> and use the </a:t>
            </a:r>
            <a:r>
              <a:rPr lang="it-IT" sz="1800" dirty="0" err="1"/>
              <a:t>consistency</a:t>
            </a:r>
            <a:r>
              <a:rPr lang="it-IT" sz="1800" dirty="0"/>
              <a:t> </a:t>
            </a:r>
            <a:r>
              <a:rPr lang="it-IT" sz="1800" dirty="0" err="1"/>
              <a:t>property</a:t>
            </a:r>
            <a:r>
              <a:rPr lang="it-IT" sz="1800" dirty="0"/>
              <a:t> to </a:t>
            </a:r>
            <a:r>
              <a:rPr lang="it-IT" sz="1800" dirty="0" err="1"/>
              <a:t>find</a:t>
            </a:r>
            <a:r>
              <a:rPr lang="it-IT" sz="1800" dirty="0"/>
              <a:t> the </a:t>
            </a:r>
            <a:r>
              <a:rPr lang="it-IT" sz="1800" dirty="0" err="1"/>
              <a:t>unknown</a:t>
            </a:r>
            <a:r>
              <a:rPr lang="it-IT" sz="1800" dirty="0"/>
              <a:t> labels of the </a:t>
            </a:r>
            <a:r>
              <a:rPr lang="it-IT" sz="1800" dirty="0" err="1"/>
              <a:t>nodes</a:t>
            </a:r>
            <a:r>
              <a:rPr lang="it-IT" sz="1800" dirty="0"/>
              <a:t>. The </a:t>
            </a:r>
            <a:r>
              <a:rPr lang="it-IT" sz="1800" dirty="0" err="1"/>
              <a:t>solution</a:t>
            </a:r>
            <a:r>
              <a:rPr lang="it-IT" sz="1800" dirty="0"/>
              <a:t> </a:t>
            </a:r>
            <a:r>
              <a:rPr lang="it-IT" sz="1800" dirty="0" err="1"/>
              <a:t>has</a:t>
            </a:r>
            <a:r>
              <a:rPr lang="it-IT" sz="1800" dirty="0"/>
              <a:t> an </a:t>
            </a:r>
            <a:r>
              <a:rPr lang="it-IT" sz="1800" dirty="0" err="1"/>
              <a:t>ambiguity</a:t>
            </a:r>
            <a:r>
              <a:rPr lang="it-IT" sz="1800" dirty="0"/>
              <a:t>: the </a:t>
            </a:r>
            <a:r>
              <a:rPr lang="it-IT" sz="1800" dirty="0" err="1"/>
              <a:t>reference</a:t>
            </a:r>
            <a:r>
              <a:rPr lang="it-IT" sz="1800" dirty="0"/>
              <a:t> </a:t>
            </a:r>
            <a:r>
              <a:rPr lang="it-IT" sz="1800" dirty="0" err="1"/>
              <a:t>node</a:t>
            </a:r>
            <a:r>
              <a:rPr lang="it-IT" sz="1800" dirty="0"/>
              <a:t> </a:t>
            </a:r>
            <a:r>
              <a:rPr lang="it-IT" sz="1800" dirty="0" err="1"/>
              <a:t>used</a:t>
            </a:r>
            <a:r>
              <a:rPr lang="it-IT" sz="1800" dirty="0"/>
              <a:t> </a:t>
            </a:r>
            <a:r>
              <a:rPr lang="it-IT" sz="1800" dirty="0" err="1"/>
              <a:t>as</a:t>
            </a:r>
            <a:r>
              <a:rPr lang="it-IT" sz="1800" dirty="0"/>
              <a:t> a root of the </a:t>
            </a:r>
            <a:r>
              <a:rPr lang="it-IT" sz="1800" dirty="0" err="1"/>
              <a:t>spanning</a:t>
            </a:r>
            <a:r>
              <a:rPr lang="it-IT" sz="1800" dirty="0"/>
              <a:t> </a:t>
            </a:r>
            <a:r>
              <a:rPr lang="it-IT" sz="1800" dirty="0" err="1"/>
              <a:t>tree</a:t>
            </a:r>
            <a:r>
              <a:rPr lang="it-IT" sz="1800" dirty="0"/>
              <a:t> (e.g. the </a:t>
            </a:r>
            <a:r>
              <a:rPr lang="it-IT" sz="1800" dirty="0" err="1"/>
              <a:t>node</a:t>
            </a:r>
            <a:r>
              <a:rPr lang="it-IT" sz="1800" dirty="0"/>
              <a:t> with the </a:t>
            </a:r>
            <a:r>
              <a:rPr lang="it-IT" sz="1800" dirty="0" err="1"/>
              <a:t>highest</a:t>
            </a:r>
            <a:r>
              <a:rPr lang="it-IT" sz="1800" dirty="0"/>
              <a:t> out degree).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A24F2BC-4550-085C-E7CE-B0DD4DB44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683746"/>
            <a:ext cx="4096927" cy="307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BEDC060E-A961-F2C2-2C76-17C94F4153CC}"/>
                  </a:ext>
                </a:extLst>
              </p:cNvPr>
              <p:cNvSpPr txBox="1"/>
              <p:nvPr/>
            </p:nvSpPr>
            <p:spPr>
              <a:xfrm>
                <a:off x="4729316" y="2812026"/>
                <a:ext cx="3957484" cy="34422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If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there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no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noise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, 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solution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exact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34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25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it-IT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solution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defined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up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, that can be set to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any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element</a:t>
                </a:r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 (e.g.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</a:rPr>
                          <m:t>Σ</m:t>
                        </m:r>
                      </m:sub>
                    </m:sSub>
                  </m:oMath>
                </a14:m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285750" indent="-285750">
                  <a:buFontTx/>
                  <a:buChar char="-"/>
                </a:pPr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BEDC060E-A961-F2C2-2C76-17C94F4153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9316" y="2812026"/>
                <a:ext cx="3957484" cy="3442224"/>
              </a:xfrm>
              <a:prstGeom prst="rect">
                <a:avLst/>
              </a:prstGeom>
              <a:blipFill>
                <a:blip r:embed="rId4"/>
                <a:stretch>
                  <a:fillRect l="-1387" t="-88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2423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Homography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5467B840-14AA-31C4-38B8-237EEF09181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it-IT" sz="1800" dirty="0"/>
                  <a:t>Homography synchronization: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800" i="1" smtClean="0"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it-IT" sz="1800" dirty="0"/>
                  <a:t>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the set of 2-dimensional </a:t>
                </a:r>
                <a:r>
                  <a:rPr lang="it-IT" sz="1800" dirty="0" err="1"/>
                  <a:t>homographies</a:t>
                </a:r>
                <a:r>
                  <a:rPr lang="it-IT" sz="1800" dirty="0"/>
                  <a:t>, i.e. 3x3 </a:t>
                </a:r>
                <a:r>
                  <a:rPr lang="it-IT" sz="1800" dirty="0" err="1"/>
                  <a:t>invertible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matrix</a:t>
                </a:r>
                <a:r>
                  <a:rPr lang="it-IT" sz="1800" dirty="0"/>
                  <a:t> </a:t>
                </a:r>
                <a:r>
                  <a:rPr lang="it-IT" sz="1800" dirty="0" err="1"/>
                  <a:t>defined</a:t>
                </a:r>
                <a:r>
                  <a:rPr lang="it-IT" sz="1800" dirty="0"/>
                  <a:t> up to a scale.</a:t>
                </a:r>
              </a:p>
              <a:p>
                <a:r>
                  <a:rPr lang="it-IT" sz="1800" dirty="0" err="1"/>
                  <a:t>Homography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synchronization</a:t>
                </a:r>
                <a:r>
                  <a:rPr lang="it-IT" sz="1800" dirty="0"/>
                  <a:t> can be </a:t>
                </a:r>
                <a:r>
                  <a:rPr lang="it-IT" sz="1800" dirty="0" err="1"/>
                  <a:t>used</a:t>
                </a:r>
                <a:r>
                  <a:rPr lang="it-IT" sz="1800" dirty="0"/>
                  <a:t> to solve the image </a:t>
                </a:r>
                <a:r>
                  <a:rPr lang="it-IT" sz="1800" dirty="0" err="1"/>
                  <a:t>mosaicing</a:t>
                </a:r>
                <a:r>
                  <a:rPr lang="it-IT" sz="1800" dirty="0"/>
                  <a:t> </a:t>
                </a:r>
                <a:r>
                  <a:rPr lang="it-IT" sz="1800" dirty="0" err="1"/>
                  <a:t>problem</a:t>
                </a:r>
                <a:r>
                  <a:rPr lang="it-IT" sz="1800" dirty="0"/>
                  <a:t>.</a:t>
                </a:r>
              </a:p>
              <a:p>
                <a:endParaRPr lang="it-IT" sz="1800" dirty="0"/>
              </a:p>
            </p:txBody>
          </p:sp>
        </mc:Choice>
        <mc:Fallback xmlns="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5467B840-14AA-31C4-38B8-237EEF0918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86" t="-8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CD54EDF-0514-931C-A413-51E1F1CE0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768" y="3081125"/>
            <a:ext cx="6958463" cy="242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596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Homography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r>
              <a:rPr lang="it-IT" dirty="0"/>
              <a:t> – </a:t>
            </a:r>
            <a:r>
              <a:rPr lang="it-IT" dirty="0" err="1"/>
              <a:t>Spectral</a:t>
            </a:r>
            <a:r>
              <a:rPr lang="it-IT" dirty="0"/>
              <a:t> </a:t>
            </a:r>
            <a:r>
              <a:rPr lang="it-IT" dirty="0" err="1"/>
              <a:t>solution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5467B840-14AA-31C4-38B8-237EEF09181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it-IT" sz="1800" dirty="0"/>
                  <a:t>To </a:t>
                </a:r>
                <a:r>
                  <a:rPr lang="it-IT" sz="1800" dirty="0" err="1"/>
                  <a:t>remove</a:t>
                </a:r>
                <a:r>
                  <a:rPr lang="it-IT" sz="1800" dirty="0"/>
                  <a:t> the scale, the </a:t>
                </a:r>
                <a:r>
                  <a:rPr lang="it-IT" sz="1800" dirty="0" err="1"/>
                  <a:t>measurements</a:t>
                </a:r>
                <a:r>
                  <a:rPr lang="it-IT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it-IT" sz="1800" dirty="0"/>
                  <a:t> (</a:t>
                </a:r>
                <a:r>
                  <a:rPr lang="it-IT" sz="1800" dirty="0" err="1"/>
                  <a:t>pairwise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homographies</a:t>
                </a:r>
                <a:r>
                  <a:rPr lang="it-IT" sz="1800" dirty="0"/>
                  <a:t>) are </a:t>
                </a:r>
                <a:r>
                  <a:rPr lang="it-IT" sz="1800" dirty="0" err="1"/>
                  <a:t>divided</a:t>
                </a:r>
                <a:r>
                  <a:rPr lang="it-IT" sz="1800" dirty="0"/>
                  <a:t> by the 3-rd root of the </a:t>
                </a:r>
                <a:r>
                  <a:rPr lang="it-IT" sz="1800" dirty="0" err="1"/>
                  <a:t>determinant</a:t>
                </a:r>
                <a:r>
                  <a:rPr lang="it-IT" sz="1800" dirty="0"/>
                  <a:t>, </a:t>
                </a:r>
                <a:r>
                  <a:rPr lang="it-IT" sz="1800" dirty="0" err="1"/>
                  <a:t>obtaining</a:t>
                </a:r>
                <a:r>
                  <a:rPr lang="it-IT" sz="1800" dirty="0"/>
                  <a:t> the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𝑆𝐿</m:t>
                    </m:r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(3)</m:t>
                    </m:r>
                  </m:oMath>
                </a14:m>
                <a:r>
                  <a:rPr lang="it-IT" sz="1800" dirty="0"/>
                  <a:t> group.</a:t>
                </a:r>
              </a:p>
              <a:p>
                <a:endParaRPr lang="it-IT" sz="1800" dirty="0"/>
              </a:p>
              <a:p>
                <a:r>
                  <a:rPr lang="it-IT" sz="1800" dirty="0"/>
                  <a:t>The </a:t>
                </a:r>
                <a:r>
                  <a:rPr lang="it-IT" sz="1800" dirty="0" err="1"/>
                  <a:t>problem</a:t>
                </a:r>
                <a:r>
                  <a:rPr lang="it-IT" sz="1800" dirty="0"/>
                  <a:t> can be </a:t>
                </a:r>
                <a:r>
                  <a:rPr lang="it-IT" sz="1800" dirty="0" err="1"/>
                  <a:t>reduced</a:t>
                </a:r>
                <a:r>
                  <a:rPr lang="it-IT" sz="1800" dirty="0"/>
                  <a:t> to an </a:t>
                </a:r>
                <a:r>
                  <a:rPr lang="it-IT" sz="1800" dirty="0" err="1"/>
                  <a:t>eigenvector</a:t>
                </a:r>
                <a:r>
                  <a:rPr lang="it-IT" sz="1800" dirty="0"/>
                  <a:t> </a:t>
                </a:r>
                <a:r>
                  <a:rPr lang="it-IT" sz="1800" dirty="0" err="1"/>
                  <a:t>problem</a:t>
                </a:r>
                <a:r>
                  <a:rPr lang="it-IT" sz="1800" dirty="0"/>
                  <a:t> (</a:t>
                </a:r>
                <a:r>
                  <a:rPr lang="it-IT" sz="1800" dirty="0" err="1"/>
                  <a:t>spectral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solution</a:t>
                </a:r>
                <a:r>
                  <a:rPr lang="it-IT" sz="1800" dirty="0"/>
                  <a:t>):</a:t>
                </a:r>
              </a:p>
              <a:p>
                <a14:m>
                  <m:oMath xmlns:m="http://schemas.openxmlformats.org/officeDocument/2006/math">
                    <m:r>
                      <a:rPr lang="it-IT" sz="18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it-IT" sz="180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it-IT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…</m:t>
                            </m:r>
                          </m:e>
                          <m:e>
                            <m:sSub>
                              <m:sSub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eqArr>
                      </m:e>
                    </m:d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sz="1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1800" i="1">
                        <a:latin typeface="Cambria Math" panose="02040503050406030204" pitchFamily="18" charset="0"/>
                      </a:rPr>
                      <m:t>𝑍</m:t>
                    </m:r>
                    <m:r>
                      <a:rPr lang="it-IT" sz="1800" i="1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it-IT" sz="18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𝑛𝑛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𝑋</m:t>
                    </m:r>
                    <m:sSup>
                      <m:sSupPr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</m:oMath>
                </a14:m>
                <a:r>
                  <a:rPr lang="it-IT" sz="1800" dirty="0"/>
                  <a:t> , 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it-IT" sz="1800" i="1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it-IT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Sup>
                                <m:sSubSupPr>
                                  <m:ctrlPr>
                                    <a:rPr lang="it-IT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bSup>
                            </m:e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Sup>
                                <m:sSubSup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  <m:sup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bSup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. </a:t>
                </a:r>
              </a:p>
              <a:p>
                <a14:m>
                  <m:oMath xmlns:m="http://schemas.openxmlformats.org/officeDocument/2006/math">
                    <m:r>
                      <a:rPr lang="it-IT" sz="18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it-IT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800" dirty="0"/>
                  <a:t>can be </a:t>
                </a:r>
                <a:r>
                  <a:rPr lang="it-IT" sz="1800" dirty="0" err="1"/>
                  <a:t>found</a:t>
                </a:r>
                <a:r>
                  <a:rPr lang="it-IT" sz="1800" dirty="0"/>
                  <a:t> </a:t>
                </a:r>
                <a:r>
                  <a:rPr lang="it-IT" sz="1800" dirty="0" err="1"/>
                  <a:t>as</a:t>
                </a:r>
                <a:r>
                  <a:rPr lang="it-IT" sz="1800" dirty="0"/>
                  <a:t> the 3 </a:t>
                </a:r>
                <a:r>
                  <a:rPr lang="it-IT" sz="1800" dirty="0" err="1"/>
                  <a:t>eigenvectors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corresponding</a:t>
                </a:r>
                <a:r>
                  <a:rPr lang="it-IT" sz="1800" dirty="0"/>
                  <a:t> to the 3 </a:t>
                </a:r>
                <a:r>
                  <a:rPr lang="it-IT" sz="1800" dirty="0" err="1"/>
                  <a:t>highest</a:t>
                </a:r>
                <a:r>
                  <a:rPr lang="it-IT" sz="1800" dirty="0"/>
                  <a:t> </a:t>
                </a:r>
                <a:r>
                  <a:rPr lang="it-IT" sz="1800" dirty="0" err="1"/>
                  <a:t>eigenvalues</a:t>
                </a:r>
                <a:r>
                  <a:rPr lang="it-IT" sz="1800" dirty="0"/>
                  <a:t> of the </a:t>
                </a:r>
                <a:r>
                  <a:rPr lang="it-IT" sz="1800" dirty="0" err="1"/>
                  <a:t>matrix</a:t>
                </a:r>
                <a:r>
                  <a:rPr lang="it-IT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  <m:r>
                              <m:rPr>
                                <m:nor/>
                              </m:rPr>
                              <a:rPr lang="it-IT" sz="1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⊗</m:t>
                            </m:r>
                            <m:sSub>
                              <m:sSub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𝑍</m:t>
                        </m:r>
                        <m:r>
                          <a:rPr lang="it-IT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◦</m:t>
                        </m:r>
                        <m:d>
                          <m:dPr>
                            <m:ctrlPr>
                              <a:rPr lang="it-IT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  <m:r>
                              <m:rPr>
                                <m:nor/>
                              </m:rPr>
                              <a:rPr lang="it-IT" sz="1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⊗</m:t>
                            </m:r>
                            <m:sSub>
                              <m:sSubPr>
                                <m:ctrlPr>
                                  <a:rPr lang="it-IT" sz="18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,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where</a:t>
                </a:r>
                <a:endParaRPr lang="it-IT" sz="1800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is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the degree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matrix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of the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graph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is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the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adjacency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matrix</a:t>
                </a:r>
                <a:endParaRPr lang="it-IT" sz="1800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it-IT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◦</m:t>
                    </m:r>
                  </m:oMath>
                </a14:m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is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the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Hadamard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product and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⊗</m:t>
                    </m:r>
                  </m:oMath>
                </a14:m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is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the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Kronecker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product</a:t>
                </a:r>
              </a:p>
              <a:p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The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solution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is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the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scaled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w.r.t. a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reference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node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𝑟</m:t>
                    </m:r>
                  </m:oMath>
                </a14:m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: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is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multiplied</a:t>
                </a:r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by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𝑟</m:t>
                        </m:r>
                      </m:sub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it-IT" sz="18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.</a:t>
                </a:r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5467B840-14AA-31C4-38B8-237EEF0918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86" t="-8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4241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Homography</a:t>
            </a:r>
            <a:r>
              <a:rPr lang="it-IT" dirty="0"/>
              <a:t> </a:t>
            </a:r>
            <a:r>
              <a:rPr lang="it-IT" dirty="0" err="1"/>
              <a:t>synchronization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Segnaposto contenuto 7" descr="Immagine che contiene grafico&#10;&#10;Descrizione generata automaticamente">
            <a:extLst>
              <a:ext uri="{FF2B5EF4-FFF2-40B4-BE49-F238E27FC236}">
                <a16:creationId xmlns:a16="http://schemas.microsoft.com/office/drawing/2014/main" id="{84AD77E5-6A70-EE07-AAE1-8226F5255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690" y="1948016"/>
            <a:ext cx="4534310" cy="3400733"/>
          </a:xfrm>
        </p:spPr>
      </p:pic>
      <p:pic>
        <p:nvPicPr>
          <p:cNvPr id="10" name="Immagine 9" descr="Immagine che contiene grafico&#10;&#10;Descrizione generata automaticamente">
            <a:extLst>
              <a:ext uri="{FF2B5EF4-FFF2-40B4-BE49-F238E27FC236}">
                <a16:creationId xmlns:a16="http://schemas.microsoft.com/office/drawing/2014/main" id="{7F24682A-DF5F-ED86-3C7A-22906A599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9042" y="1948016"/>
            <a:ext cx="4250916" cy="340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470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Synthetic</a:t>
            </a:r>
            <a:r>
              <a:rPr lang="it-IT" dirty="0"/>
              <a:t> datasets generation and </a:t>
            </a:r>
            <a:r>
              <a:rPr lang="it-IT" dirty="0" err="1"/>
              <a:t>error</a:t>
            </a:r>
            <a:r>
              <a:rPr lang="it-IT" dirty="0"/>
              <a:t> </a:t>
            </a:r>
            <a:r>
              <a:rPr lang="it-IT" dirty="0" err="1"/>
              <a:t>computation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11E10911-A780-7E18-09E6-C68B9E6ED32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it-IT" sz="1800" dirty="0"/>
                  <a:t>The </a:t>
                </a:r>
                <a:r>
                  <a:rPr lang="it-IT" sz="1800" dirty="0" err="1"/>
                  <a:t>tests</a:t>
                </a:r>
                <a:r>
                  <a:rPr lang="it-IT" sz="1800" dirty="0"/>
                  <a:t> use some </a:t>
                </a:r>
                <a:r>
                  <a:rPr lang="it-IT" sz="1800" dirty="0" err="1"/>
                  <a:t>synthetic</a:t>
                </a:r>
                <a:r>
                  <a:rPr lang="it-IT" sz="1800" dirty="0"/>
                  <a:t> datasets </a:t>
                </a:r>
                <a:r>
                  <a:rPr lang="it-IT" sz="1800" dirty="0" err="1"/>
                  <a:t>generated</a:t>
                </a:r>
                <a:r>
                  <a:rPr lang="it-IT" sz="1800" dirty="0"/>
                  <a:t> in the following way:</a:t>
                </a:r>
              </a:p>
              <a:p>
                <a:endParaRPr lang="it-IT" sz="1800" dirty="0"/>
              </a:p>
              <a:p>
                <a:pPr marL="285750" indent="-285750">
                  <a:buFontTx/>
                  <a:buChar char="-"/>
                </a:pP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ground truth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matrix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it-IT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it-IT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×3</m:t>
                        </m:r>
                      </m:sup>
                    </m:sSup>
                  </m:oMath>
                </a14:m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was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generated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from random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transformations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it-IT" sz="1800" b="0" dirty="0">
                  <a:latin typeface="Arial" panose="020B0604020202020204" pitchFamily="34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Tx/>
                  <a:buChar char="-"/>
                </a:pPr>
                <a:endParaRPr lang="it-IT" sz="1800" b="0" dirty="0">
                  <a:latin typeface="Arial" panose="020B0604020202020204" pitchFamily="34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matrix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was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computed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as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it-IT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sSup>
                      <m:sSupPr>
                        <m:ctrlP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p>
                    </m:sSup>
                  </m:oMath>
                </a14:m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using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the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consistency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property</a:t>
                </a:r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gaussian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noise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was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added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14:m>
                  <m:oMath xmlns:m="http://schemas.openxmlformats.org/officeDocument/2006/math">
                    <m:r>
                      <a:rPr lang="it-IT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Some random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transformations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were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selected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be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removed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from the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graph</a:t>
                </a:r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 sz="1800" dirty="0"/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11E10911-A780-7E18-09E6-C68B9E6ED3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86" t="-8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4932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Synthetic</a:t>
            </a:r>
            <a:r>
              <a:rPr lang="it-IT" dirty="0"/>
              <a:t> datasets generation and </a:t>
            </a:r>
            <a:r>
              <a:rPr lang="it-IT" dirty="0" err="1"/>
              <a:t>error</a:t>
            </a:r>
            <a:r>
              <a:rPr lang="it-IT" dirty="0"/>
              <a:t> </a:t>
            </a:r>
            <a:r>
              <a:rPr lang="it-IT" dirty="0" err="1"/>
              <a:t>computation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D74DDB-E153-A6AB-556C-CAED89C1C259}"/>
              </a:ext>
            </a:extLst>
          </p:cNvPr>
          <p:cNvSpPr/>
          <p:nvPr/>
        </p:nvSpPr>
        <p:spPr>
          <a:xfrm>
            <a:off x="176981" y="6341806"/>
            <a:ext cx="3028335" cy="3770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11E10911-A780-7E18-09E6-C68B9E6ED32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error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in the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solution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𝑈</m:t>
                    </m:r>
                  </m:oMath>
                </a14:m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was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computed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in the following way:</a:t>
                </a:r>
              </a:p>
              <a:p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Each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matrix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vectorized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</a:p>
              <a:p>
                <a:pPr marL="285750" indent="-285750">
                  <a:buFontTx/>
                  <a:buChar char="-"/>
                </a:pPr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𝑥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  <m:r>
                      <a:rPr lang="it-IT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p>
                      <m:sSupPr>
                        <m:ctrlPr>
                          <a:rPr lang="it-IT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[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1,1</m:t>
                            </m:r>
                          </m:e>
                        </m:d>
                        <m: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  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1,</m:t>
                            </m:r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2</m:t>
                            </m:r>
                          </m:e>
                        </m:d>
                        <m: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 …,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3</m:t>
                            </m:r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,</m:t>
                            </m:r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3</m:t>
                            </m:r>
                          </m:e>
                        </m:d>
                        <m:r>
                          <a:rPr lang="it-IT" sz="180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]</m:t>
                        </m:r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𝑢</m:t>
                        </m:r>
                      </m:e>
                      <m:sub>
                        <m: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  <m:r>
                      <a:rPr lang="it-IT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p>
                      <m:sSupPr>
                        <m:ctrlP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[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1,1</m:t>
                            </m:r>
                          </m:e>
                        </m:d>
                        <m: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  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1,2</m:t>
                            </m:r>
                          </m:e>
                        </m:d>
                        <m: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 …,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3,3</m:t>
                            </m:r>
                          </m:e>
                        </m:d>
                        <m:r>
                          <a:rPr lang="it-IT" sz="180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]</m:t>
                        </m:r>
                      </m:e>
                      <m:sup>
                        <m:r>
                          <a:rPr lang="it-IT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</m:t>
                        </m:r>
                      </m:sup>
                    </m:sSup>
                  </m:oMath>
                </a14:m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error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the angle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between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the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two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vectors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marL="285750" indent="-285750">
                  <a:buFontTx/>
                  <a:buChar char="-"/>
                </a:pPr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it-IT" sz="1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it-IT" sz="1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it-IT" sz="1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it-IT" sz="1800" b="0" i="0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arccos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⁡(</m:t>
                      </m:r>
                      <m:f>
                        <m:fPr>
                          <m:ctrlPr>
                            <a:rPr lang="it-IT" sz="1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Sup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sz="1800" b="0" i="1" smtClean="0"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d>
                            <m:dPr>
                              <m:begChr m:val="|"/>
                              <m:endChr m:val="|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sz="1800" b="0" i="1" smtClean="0"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den>
                      </m:f>
                      <m:r>
                        <a:rPr lang="it-IT" sz="1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)</m:t>
                      </m:r>
                    </m:oMath>
                  </m:oMathPara>
                </a14:m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final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error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the </a:t>
                </a:r>
                <a:r>
                  <a:rPr lang="it-IT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average</a:t>
                </a:r>
                <a:r>
                  <a:rPr lang="it-IT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of 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8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it-IT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𝜀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</m:oMath>
                </a14:m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it-IT" sz="1800" dirty="0"/>
              </a:p>
            </p:txBody>
          </p:sp>
        </mc:Choice>
        <mc:Fallback>
          <p:sp>
            <p:nvSpPr>
              <p:cNvPr id="4" name="Segnaposto contenuto 3">
                <a:extLst>
                  <a:ext uri="{FF2B5EF4-FFF2-40B4-BE49-F238E27FC236}">
                    <a16:creationId xmlns:a16="http://schemas.microsoft.com/office/drawing/2014/main" id="{11E10911-A780-7E18-09E6-C68B9E6ED3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86" t="-8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4539795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1817</TotalTime>
  <Words>3104</Words>
  <Application>Microsoft Office PowerPoint</Application>
  <PresentationFormat>Presentazione su schermo (4:3)</PresentationFormat>
  <Paragraphs>156</Paragraphs>
  <Slides>23</Slides>
  <Notes>22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8" baseType="lpstr">
      <vt:lpstr>Arial</vt:lpstr>
      <vt:lpstr>Calibri</vt:lpstr>
      <vt:lpstr>Cambria Math</vt:lpstr>
      <vt:lpstr>Wingdings</vt:lpstr>
      <vt:lpstr>POLI</vt:lpstr>
      <vt:lpstr>Titolo presentazione sottotitolo</vt:lpstr>
      <vt:lpstr>The synchronization problem</vt:lpstr>
      <vt:lpstr>The synchronization problem</vt:lpstr>
      <vt:lpstr>The reference solution: spanning tree approach</vt:lpstr>
      <vt:lpstr>Homography synchronization</vt:lpstr>
      <vt:lpstr>Homography synchronization – Spectral solution</vt:lpstr>
      <vt:lpstr>Homography synchronization</vt:lpstr>
      <vt:lpstr>Synthetic datasets generation and error computation</vt:lpstr>
      <vt:lpstr>Synthetic datasets generation and error computation</vt:lpstr>
      <vt:lpstr>Projective synchronization</vt:lpstr>
      <vt:lpstr>Extending the spectral solution</vt:lpstr>
      <vt:lpstr>Extending the spectral solution</vt:lpstr>
      <vt:lpstr>Extending the spectral solution</vt:lpstr>
      <vt:lpstr>Multi-Source Propagation</vt:lpstr>
      <vt:lpstr>Multi-Source Propagation</vt:lpstr>
      <vt:lpstr>Multi-Source Propagation</vt:lpstr>
      <vt:lpstr>Multi-Source Propagation</vt:lpstr>
      <vt:lpstr>Multi-Source Propagation</vt:lpstr>
      <vt:lpstr>Tests with outliers</vt:lpstr>
      <vt:lpstr>Tests with outliers</vt:lpstr>
      <vt:lpstr>Tests with outliers</vt:lpstr>
      <vt:lpstr>Tests with outliers</vt:lpstr>
      <vt:lpstr>Conclusions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Carlo Sgaravatti</cp:lastModifiedBy>
  <cp:revision>49</cp:revision>
  <dcterms:created xsi:type="dcterms:W3CDTF">2015-05-26T12:27:57Z</dcterms:created>
  <dcterms:modified xsi:type="dcterms:W3CDTF">2023-06-11T20:14:42Z</dcterms:modified>
</cp:coreProperties>
</file>